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75" r:id="rId5"/>
    <p:sldId id="406" r:id="rId6"/>
    <p:sldId id="407" r:id="rId7"/>
    <p:sldId id="408" r:id="rId8"/>
    <p:sldId id="409" r:id="rId9"/>
    <p:sldId id="410" r:id="rId10"/>
    <p:sldId id="411" r:id="rId11"/>
    <p:sldId id="412" r:id="rId12"/>
    <p:sldId id="413" r:id="rId13"/>
    <p:sldId id="297" r:id="rId14"/>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60">
          <p15:clr>
            <a:srgbClr val="A4A3A4"/>
          </p15:clr>
        </p15:guide>
        <p15:guide id="4" orient="horz" pos="1620">
          <p15:clr>
            <a:srgbClr val="A4A3A4"/>
          </p15:clr>
        </p15:guide>
        <p15:guide id="5" orient="horz" pos="1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F"/>
    <a:srgbClr val="F2F2F2"/>
    <a:srgbClr val="CC0000"/>
    <a:srgbClr val="FF0000"/>
    <a:srgbClr val="00FF00"/>
    <a:srgbClr val="60687F"/>
    <a:srgbClr val="14FBFF"/>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5374" autoAdjust="0"/>
  </p:normalViewPr>
  <p:slideViewPr>
    <p:cSldViewPr snapToGrid="0">
      <p:cViewPr>
        <p:scale>
          <a:sx n="81" d="100"/>
          <a:sy n="81" d="100"/>
        </p:scale>
        <p:origin x="1026" y="60"/>
      </p:cViewPr>
      <p:guideLst>
        <p:guide orient="horz" pos="2160"/>
        <p:guide pos="2880"/>
        <p:guide orient="horz" pos="2460"/>
        <p:guide orient="horz" pos="1620"/>
        <p:guide orient="horz" pos="18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69125-2771-0141-99CE-765831A7DDED}" type="datetimeFigureOut">
              <a:rPr lang="sv-SE" smtClean="0"/>
              <a:t>2018-11-06</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3E3DD7-222B-7844-8AFF-7E57AD245F91}" type="slidenum">
              <a:rPr lang="sv-SE" smtClean="0"/>
              <a:t>‹nº›</a:t>
            </a:fld>
            <a:endParaRPr lang="sv-SE"/>
          </a:p>
        </p:txBody>
      </p:sp>
    </p:spTree>
    <p:extLst>
      <p:ext uri="{BB962C8B-B14F-4D97-AF65-F5344CB8AC3E}">
        <p14:creationId xmlns:p14="http://schemas.microsoft.com/office/powerpoint/2010/main" val="1670682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C885F-D741-4F5F-993C-56AA056FC34D}" type="datetimeFigureOut">
              <a:rPr lang="sv-SE" smtClean="0"/>
              <a:t>2018-11-06</a:t>
            </a:fld>
            <a:endParaRPr lang="sv-S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9CE7F-1D1C-4F90-8B65-63B115389159}" type="slidenum">
              <a:rPr lang="sv-SE" smtClean="0"/>
              <a:t>‹nº›</a:t>
            </a:fld>
            <a:endParaRPr lang="sv-SE"/>
          </a:p>
        </p:txBody>
      </p:sp>
    </p:spTree>
    <p:extLst>
      <p:ext uri="{BB962C8B-B14F-4D97-AF65-F5344CB8AC3E}">
        <p14:creationId xmlns:p14="http://schemas.microsoft.com/office/powerpoint/2010/main" val="66926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notes will provide a </a:t>
            </a:r>
            <a:r>
              <a:rPr lang="en-GB" b="1" dirty="0"/>
              <a:t>commentary</a:t>
            </a:r>
            <a:r>
              <a:rPr lang="en-GB" dirty="0"/>
              <a:t> to the slides,</a:t>
            </a:r>
            <a:r>
              <a:rPr lang="en-GB" baseline="0" dirty="0"/>
              <a:t> including </a:t>
            </a:r>
            <a:r>
              <a:rPr lang="en-GB" b="1" baseline="0" dirty="0"/>
              <a:t>extra information</a:t>
            </a:r>
            <a:r>
              <a:rPr lang="en-GB" baseline="0" dirty="0"/>
              <a:t> that will be of interest to the </a:t>
            </a:r>
            <a:r>
              <a:rPr lang="en-GB" baseline="0"/>
              <a:t>agents/resellers/customers. </a:t>
            </a:r>
            <a:endParaRPr lang="en-GB" dirty="0"/>
          </a:p>
        </p:txBody>
      </p:sp>
      <p:sp>
        <p:nvSpPr>
          <p:cNvPr id="4" name="Slide Number Placeholder 3"/>
          <p:cNvSpPr>
            <a:spLocks noGrp="1"/>
          </p:cNvSpPr>
          <p:nvPr>
            <p:ph type="sldNum" sz="quarter" idx="10"/>
          </p:nvPr>
        </p:nvSpPr>
        <p:spPr/>
        <p:txBody>
          <a:bodyPr/>
          <a:lstStyle/>
          <a:p>
            <a:fld id="{5A39CE7F-1D1C-4F90-8B65-63B115389159}" type="slidenum">
              <a:rPr lang="sv-SE" smtClean="0"/>
              <a:t>1</a:t>
            </a:fld>
            <a:endParaRPr lang="sv-SE"/>
          </a:p>
        </p:txBody>
      </p:sp>
    </p:spTree>
    <p:extLst>
      <p:ext uri="{BB962C8B-B14F-4D97-AF65-F5344CB8AC3E}">
        <p14:creationId xmlns:p14="http://schemas.microsoft.com/office/powerpoint/2010/main" val="1658095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5A39CE7F-1D1C-4F90-8B65-63B115389159}" type="slidenum">
              <a:rPr lang="sv-SE" smtClean="0"/>
              <a:t>2</a:t>
            </a:fld>
            <a:endParaRPr lang="sv-SE"/>
          </a:p>
        </p:txBody>
      </p:sp>
    </p:spTree>
    <p:extLst>
      <p:ext uri="{BB962C8B-B14F-4D97-AF65-F5344CB8AC3E}">
        <p14:creationId xmlns:p14="http://schemas.microsoft.com/office/powerpoint/2010/main" val="3480274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5A39CE7F-1D1C-4F90-8B65-63B115389159}" type="slidenum">
              <a:rPr lang="sv-SE" smtClean="0"/>
              <a:t>5</a:t>
            </a:fld>
            <a:endParaRPr lang="sv-SE"/>
          </a:p>
        </p:txBody>
      </p:sp>
    </p:spTree>
    <p:extLst>
      <p:ext uri="{BB962C8B-B14F-4D97-AF65-F5344CB8AC3E}">
        <p14:creationId xmlns:p14="http://schemas.microsoft.com/office/powerpoint/2010/main" val="923046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5A39CE7F-1D1C-4F90-8B65-63B115389159}" type="slidenum">
              <a:rPr lang="sv-SE" smtClean="0"/>
              <a:t>8</a:t>
            </a:fld>
            <a:endParaRPr lang="sv-SE"/>
          </a:p>
        </p:txBody>
      </p:sp>
    </p:spTree>
    <p:extLst>
      <p:ext uri="{BB962C8B-B14F-4D97-AF65-F5344CB8AC3E}">
        <p14:creationId xmlns:p14="http://schemas.microsoft.com/office/powerpoint/2010/main" val="211052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39CE7F-1D1C-4F90-8B65-63B115389159}" type="slidenum">
              <a:rPr lang="sv-SE" smtClean="0"/>
              <a:t>10</a:t>
            </a:fld>
            <a:endParaRPr lang="sv-SE"/>
          </a:p>
        </p:txBody>
      </p:sp>
    </p:spTree>
    <p:extLst>
      <p:ext uri="{BB962C8B-B14F-4D97-AF65-F5344CB8AC3E}">
        <p14:creationId xmlns:p14="http://schemas.microsoft.com/office/powerpoint/2010/main" val="354598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range Intro">
    <p:spTree>
      <p:nvGrpSpPr>
        <p:cNvPr id="1" name=""/>
        <p:cNvGrpSpPr/>
        <p:nvPr/>
      </p:nvGrpSpPr>
      <p:grpSpPr>
        <a:xfrm>
          <a:off x="0" y="0"/>
          <a:ext cx="0" cy="0"/>
          <a:chOff x="0" y="0"/>
          <a:chExt cx="0" cy="0"/>
        </a:xfrm>
      </p:grpSpPr>
      <p:sp>
        <p:nvSpPr>
          <p:cNvPr id="2" name="Rektangel 1"/>
          <p:cNvSpPr/>
          <p:nvPr userDrawn="1"/>
        </p:nvSpPr>
        <p:spPr>
          <a:xfrm>
            <a:off x="-36512" y="0"/>
            <a:ext cx="9193534" cy="5143500"/>
          </a:xfrm>
          <a:prstGeom prst="rect">
            <a:avLst/>
          </a:prstGeom>
          <a:solidFill>
            <a:srgbClr val="D6412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D44120"/>
              </a:solidFill>
            </a:endParaRPr>
          </a:p>
        </p:txBody>
      </p:sp>
      <p:pic>
        <p:nvPicPr>
          <p:cNvPr id="4" name="Bildobjekt 3" descr="Biglogowhite-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89" y="8976"/>
            <a:ext cx="7291738" cy="5152219"/>
          </a:xfrm>
          <a:prstGeom prst="rect">
            <a:avLst/>
          </a:prstGeom>
        </p:spPr>
      </p:pic>
    </p:spTree>
    <p:extLst>
      <p:ext uri="{BB962C8B-B14F-4D97-AF65-F5344CB8AC3E}">
        <p14:creationId xmlns:p14="http://schemas.microsoft.com/office/powerpoint/2010/main" val="178729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bem Malå Grey top">
    <p:spTree>
      <p:nvGrpSpPr>
        <p:cNvPr id="1" name=""/>
        <p:cNvGrpSpPr/>
        <p:nvPr/>
      </p:nvGrpSpPr>
      <p:grpSpPr>
        <a:xfrm>
          <a:off x="0" y="0"/>
          <a:ext cx="0" cy="0"/>
          <a:chOff x="0" y="0"/>
          <a:chExt cx="0" cy="0"/>
        </a:xfrm>
      </p:grpSpPr>
      <p:pic>
        <p:nvPicPr>
          <p:cNvPr id="5" name="Bildobjekt 4" descr="COLOURBOX5219324.jpg"/>
          <p:cNvPicPr>
            <a:picLocks noChangeAspect="1"/>
          </p:cNvPicPr>
          <p:nvPr userDrawn="1"/>
        </p:nvPicPr>
        <p:blipFill>
          <a:blip r:embed="rId2" cstate="screen">
            <a:grayscl/>
            <a:extLst>
              <a:ext uri="{28A0092B-C50C-407E-A947-70E740481C1C}">
                <a14:useLocalDpi xmlns:a14="http://schemas.microsoft.com/office/drawing/2010/main"/>
              </a:ext>
            </a:extLst>
          </a:blip>
          <a:stretch>
            <a:fillRect/>
          </a:stretch>
        </p:blipFill>
        <p:spPr>
          <a:xfrm>
            <a:off x="0" y="681540"/>
            <a:ext cx="9144000" cy="4572000"/>
          </a:xfrm>
          <a:prstGeom prst="rect">
            <a:avLst/>
          </a:prstGeom>
        </p:spPr>
      </p:pic>
      <p:sp>
        <p:nvSpPr>
          <p:cNvPr id="2" name="Rubrik 1"/>
          <p:cNvSpPr>
            <a:spLocks noGrp="1"/>
          </p:cNvSpPr>
          <p:nvPr>
            <p:ph type="title" hasCustomPrompt="1"/>
          </p:nvPr>
        </p:nvSpPr>
        <p:spPr>
          <a:xfrm>
            <a:off x="899592" y="1383618"/>
            <a:ext cx="7283152" cy="1890210"/>
          </a:xfrm>
        </p:spPr>
        <p:txBody>
          <a:bodyPr>
            <a:normAutofit/>
          </a:bodyPr>
          <a:lstStyle>
            <a:lvl1pPr algn="ctr">
              <a:defRPr sz="9600">
                <a:solidFill>
                  <a:srgbClr val="FFFFFF">
                    <a:alpha val="42000"/>
                  </a:srgbClr>
                </a:solidFill>
              </a:defRPr>
            </a:lvl1pPr>
          </a:lstStyle>
          <a:p>
            <a:r>
              <a:rPr lang="sv-SE" dirty="0"/>
              <a:t>WATER</a:t>
            </a:r>
          </a:p>
        </p:txBody>
      </p:sp>
      <p:sp>
        <p:nvSpPr>
          <p:cNvPr id="4" name="Rektangel 3"/>
          <p:cNvSpPr/>
          <p:nvPr userDrawn="1"/>
        </p:nvSpPr>
        <p:spPr>
          <a:xfrm>
            <a:off x="0" y="589483"/>
            <a:ext cx="9144000" cy="92057"/>
          </a:xfrm>
          <a:prstGeom prst="rect">
            <a:avLst/>
          </a:prstGeom>
          <a:solidFill>
            <a:srgbClr val="E85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7" name="Bildobjekt 6" descr="Top grey-01-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02" y="1"/>
            <a:ext cx="9158602" cy="590425"/>
          </a:xfrm>
          <a:prstGeom prst="rect">
            <a:avLst/>
          </a:prstGeom>
        </p:spPr>
      </p:pic>
    </p:spTree>
    <p:extLst>
      <p:ext uri="{BB962C8B-B14F-4D97-AF65-F5344CB8AC3E}">
        <p14:creationId xmlns:p14="http://schemas.microsoft.com/office/powerpoint/2010/main" val="50222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bem Malå Grey top">
    <p:spTree>
      <p:nvGrpSpPr>
        <p:cNvPr id="1" name=""/>
        <p:cNvGrpSpPr/>
        <p:nvPr/>
      </p:nvGrpSpPr>
      <p:grpSpPr>
        <a:xfrm>
          <a:off x="0" y="0"/>
          <a:ext cx="0" cy="0"/>
          <a:chOff x="0" y="0"/>
          <a:chExt cx="0" cy="0"/>
        </a:xfrm>
      </p:grpSpPr>
      <p:pic>
        <p:nvPicPr>
          <p:cNvPr id="3" name="Bildobjekt 2" descr="COLOURBOX6860427.jpg"/>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5065632" y="681540"/>
            <a:ext cx="4078369" cy="4461960"/>
          </a:xfrm>
          <a:prstGeom prst="rect">
            <a:avLst/>
          </a:prstGeom>
        </p:spPr>
      </p:pic>
      <p:sp>
        <p:nvSpPr>
          <p:cNvPr id="2" name="Rubrik 1"/>
          <p:cNvSpPr>
            <a:spLocks noGrp="1"/>
          </p:cNvSpPr>
          <p:nvPr>
            <p:ph type="title" hasCustomPrompt="1"/>
          </p:nvPr>
        </p:nvSpPr>
        <p:spPr>
          <a:xfrm>
            <a:off x="5436096" y="1320589"/>
            <a:ext cx="3384376" cy="1782198"/>
          </a:xfrm>
        </p:spPr>
        <p:txBody>
          <a:bodyPr>
            <a:normAutofit/>
          </a:bodyPr>
          <a:lstStyle>
            <a:lvl1pPr algn="ctr">
              <a:defRPr sz="3200">
                <a:solidFill>
                  <a:srgbClr val="FFFFFF">
                    <a:alpha val="42000"/>
                  </a:srgbClr>
                </a:solidFill>
              </a:defRPr>
            </a:lvl1pPr>
          </a:lstStyle>
          <a:p>
            <a:r>
              <a:rPr lang="sv-SE" dirty="0"/>
              <a:t>INFRASTRUCTURE</a:t>
            </a:r>
          </a:p>
        </p:txBody>
      </p:sp>
      <p:pic>
        <p:nvPicPr>
          <p:cNvPr id="10" name="Bildobjekt 9" descr="Top grey_logos-0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589484"/>
          </a:xfrm>
          <a:prstGeom prst="rect">
            <a:avLst/>
          </a:prstGeom>
        </p:spPr>
      </p:pic>
      <p:sp>
        <p:nvSpPr>
          <p:cNvPr id="4" name="Rektangel 3"/>
          <p:cNvSpPr/>
          <p:nvPr userDrawn="1"/>
        </p:nvSpPr>
        <p:spPr>
          <a:xfrm>
            <a:off x="0" y="589483"/>
            <a:ext cx="9144000" cy="92057"/>
          </a:xfrm>
          <a:prstGeom prst="rect">
            <a:avLst/>
          </a:prstGeom>
          <a:solidFill>
            <a:srgbClr val="E85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 name="Platshållare för text 6"/>
          <p:cNvSpPr>
            <a:spLocks noGrp="1"/>
          </p:cNvSpPr>
          <p:nvPr>
            <p:ph type="body" sz="quarter" idx="10"/>
          </p:nvPr>
        </p:nvSpPr>
        <p:spPr>
          <a:xfrm>
            <a:off x="539751" y="1329612"/>
            <a:ext cx="3960813" cy="3294776"/>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1090965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11" name="Rubrik 1"/>
          <p:cNvSpPr>
            <a:spLocks noGrp="1"/>
          </p:cNvSpPr>
          <p:nvPr>
            <p:ph type="title"/>
          </p:nvPr>
        </p:nvSpPr>
        <p:spPr>
          <a:xfrm>
            <a:off x="457200" y="892827"/>
            <a:ext cx="8229600" cy="857250"/>
          </a:xfrm>
        </p:spPr>
        <p:txBody>
          <a:bodyPr/>
          <a:lstStyle/>
          <a:p>
            <a:r>
              <a:rPr lang="en-US"/>
              <a:t>Click to edit Master title style</a:t>
            </a:r>
            <a:endParaRPr lang="sv-SE" dirty="0"/>
          </a:p>
        </p:txBody>
      </p:sp>
      <p:sp>
        <p:nvSpPr>
          <p:cNvPr id="12" name="Platshållare för text 6"/>
          <p:cNvSpPr>
            <a:spLocks noGrp="1"/>
          </p:cNvSpPr>
          <p:nvPr>
            <p:ph type="body" sz="quarter" idx="13"/>
          </p:nvPr>
        </p:nvSpPr>
        <p:spPr>
          <a:xfrm>
            <a:off x="457200" y="1836877"/>
            <a:ext cx="8229600" cy="2591879"/>
          </a:xfrm>
        </p:spPr>
        <p:txBody>
          <a:bodyPr>
            <a:normAutofit/>
          </a:bodyPr>
          <a:lstStyle>
            <a:lvl1pPr>
              <a:defRPr sz="2000"/>
            </a:lvl1pPr>
            <a:lvl2pPr>
              <a:defRPr sz="1400"/>
            </a:lvl2pPr>
            <a:lvl3pPr>
              <a:defRPr sz="12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2" name="Bildobjekt 1" descr="Top black-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6857434" cy="589739"/>
          </a:xfrm>
          <a:prstGeom prst="rect">
            <a:avLst/>
          </a:prstGeom>
        </p:spPr>
      </p:pic>
    </p:spTree>
    <p:extLst>
      <p:ext uri="{BB962C8B-B14F-4D97-AF65-F5344CB8AC3E}">
        <p14:creationId xmlns:p14="http://schemas.microsoft.com/office/powerpoint/2010/main" val="3887827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em Malå Black top">
    <p:spTree>
      <p:nvGrpSpPr>
        <p:cNvPr id="1" name=""/>
        <p:cNvGrpSpPr/>
        <p:nvPr/>
      </p:nvGrpSpPr>
      <p:grpSpPr>
        <a:xfrm>
          <a:off x="0" y="0"/>
          <a:ext cx="0" cy="0"/>
          <a:chOff x="0" y="0"/>
          <a:chExt cx="0" cy="0"/>
        </a:xfrm>
      </p:grpSpPr>
      <p:sp>
        <p:nvSpPr>
          <p:cNvPr id="11" name="Rubrik 1"/>
          <p:cNvSpPr>
            <a:spLocks noGrp="1"/>
          </p:cNvSpPr>
          <p:nvPr>
            <p:ph type="title"/>
          </p:nvPr>
        </p:nvSpPr>
        <p:spPr>
          <a:xfrm>
            <a:off x="457200" y="892827"/>
            <a:ext cx="8229600" cy="857250"/>
          </a:xfrm>
        </p:spPr>
        <p:txBody>
          <a:bodyPr/>
          <a:lstStyle/>
          <a:p>
            <a:r>
              <a:rPr lang="en-US"/>
              <a:t>Click to edit Master title style</a:t>
            </a:r>
            <a:endParaRPr lang="sv-SE" dirty="0"/>
          </a:p>
        </p:txBody>
      </p:sp>
      <p:sp>
        <p:nvSpPr>
          <p:cNvPr id="12" name="Platshållare för text 6"/>
          <p:cNvSpPr>
            <a:spLocks noGrp="1"/>
          </p:cNvSpPr>
          <p:nvPr>
            <p:ph type="body" sz="quarter" idx="13"/>
          </p:nvPr>
        </p:nvSpPr>
        <p:spPr>
          <a:xfrm>
            <a:off x="457200" y="1836877"/>
            <a:ext cx="8229600" cy="2591879"/>
          </a:xfrm>
        </p:spPr>
        <p:txBody>
          <a:bodyPr>
            <a:normAutofit/>
          </a:bodyPr>
          <a:lstStyle>
            <a:lvl1pPr>
              <a:defRPr sz="2000"/>
            </a:lvl1pPr>
            <a:lvl2pPr>
              <a:defRPr sz="1400"/>
            </a:lvl2pPr>
            <a:lvl3pPr>
              <a:defRPr sz="12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3" name="Bildobjekt 2" descr="Top black_logos-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6857434" cy="589739"/>
          </a:xfrm>
          <a:prstGeom prst="rect">
            <a:avLst/>
          </a:prstGeom>
        </p:spPr>
      </p:pic>
    </p:spTree>
    <p:extLst>
      <p:ext uri="{BB962C8B-B14F-4D97-AF65-F5344CB8AC3E}">
        <p14:creationId xmlns:p14="http://schemas.microsoft.com/office/powerpoint/2010/main" val="1524003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m vitt kursiv till citat">
    <p:spTree>
      <p:nvGrpSpPr>
        <p:cNvPr id="1" name=""/>
        <p:cNvGrpSpPr/>
        <p:nvPr/>
      </p:nvGrpSpPr>
      <p:grpSpPr>
        <a:xfrm>
          <a:off x="0" y="0"/>
          <a:ext cx="0" cy="0"/>
          <a:chOff x="0" y="0"/>
          <a:chExt cx="0" cy="0"/>
        </a:xfrm>
      </p:grpSpPr>
      <p:sp>
        <p:nvSpPr>
          <p:cNvPr id="2" name="Rektangel 1"/>
          <p:cNvSpPr/>
          <p:nvPr userDrawn="1"/>
        </p:nvSpPr>
        <p:spPr>
          <a:xfrm>
            <a:off x="7929" y="589484"/>
            <a:ext cx="9144000" cy="4540334"/>
          </a:xfrm>
          <a:prstGeom prst="rect">
            <a:avLst/>
          </a:prstGeom>
          <a:solidFill>
            <a:srgbClr val="E8572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Platshållare för text 2"/>
          <p:cNvSpPr>
            <a:spLocks noGrp="1"/>
          </p:cNvSpPr>
          <p:nvPr>
            <p:ph type="body" idx="10"/>
          </p:nvPr>
        </p:nvSpPr>
        <p:spPr>
          <a:xfrm>
            <a:off x="755576" y="1545636"/>
            <a:ext cx="7772400" cy="2322258"/>
          </a:xfrm>
        </p:spPr>
        <p:txBody>
          <a:bodyPr>
            <a:noAutofit/>
          </a:bodyPr>
          <a:lstStyle>
            <a:lvl1pPr marL="0" indent="0">
              <a:buNone/>
              <a:defRPr b="0" i="1">
                <a:solidFill>
                  <a:srgbClr val="FFFFFF"/>
                </a:solidFill>
                <a:latin typeface="Cambria"/>
                <a:cs typeface="Cambria"/>
              </a:defRPr>
            </a:lvl1pPr>
          </a:lstStyle>
          <a:p>
            <a:pPr lvl="0"/>
            <a:r>
              <a:rPr lang="en-US" sz="3000" i="1">
                <a:solidFill>
                  <a:schemeClr val="bg1"/>
                </a:solidFill>
                <a:latin typeface="Cambria"/>
              </a:rPr>
              <a:t>Click to edit Master text styles</a:t>
            </a:r>
          </a:p>
        </p:txBody>
      </p:sp>
      <p:pic>
        <p:nvPicPr>
          <p:cNvPr id="6" name="Bildobjekt 5" descr="Top black-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6857434" cy="589739"/>
          </a:xfrm>
          <a:prstGeom prst="rect">
            <a:avLst/>
          </a:prstGeom>
        </p:spPr>
      </p:pic>
    </p:spTree>
    <p:extLst>
      <p:ext uri="{BB962C8B-B14F-4D97-AF65-F5344CB8AC3E}">
        <p14:creationId xmlns:p14="http://schemas.microsoft.com/office/powerpoint/2010/main" val="730155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2" name="Bildobjekt 1" descr="Utvald-GEO-test7.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3459" y="465516"/>
            <a:ext cx="3273171" cy="3118104"/>
          </a:xfrm>
          <a:prstGeom prst="rect">
            <a:avLst/>
          </a:prstGeom>
        </p:spPr>
      </p:pic>
      <p:sp>
        <p:nvSpPr>
          <p:cNvPr id="3" name="Rubrik 1"/>
          <p:cNvSpPr>
            <a:spLocks noGrp="1"/>
          </p:cNvSpPr>
          <p:nvPr>
            <p:ph type="title"/>
          </p:nvPr>
        </p:nvSpPr>
        <p:spPr>
          <a:xfrm>
            <a:off x="539552" y="3575771"/>
            <a:ext cx="8229600" cy="857250"/>
          </a:xfrm>
        </p:spPr>
        <p:txBody>
          <a:bodyPr/>
          <a:lstStyle>
            <a:lvl1pPr algn="ctr">
              <a:defRPr/>
            </a:lvl1pPr>
          </a:lstStyle>
          <a:p>
            <a:r>
              <a:rPr lang="en-US"/>
              <a:t>Click to edit Master title style</a:t>
            </a:r>
            <a:endParaRPr lang="sv-SE" dirty="0"/>
          </a:p>
        </p:txBody>
      </p:sp>
    </p:spTree>
    <p:extLst>
      <p:ext uri="{BB962C8B-B14F-4D97-AF65-F5344CB8AC3E}">
        <p14:creationId xmlns:p14="http://schemas.microsoft.com/office/powerpoint/2010/main" val="955772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pic>
        <p:nvPicPr>
          <p:cNvPr id="2" name="Bildobjekt 1" descr="Utvald-GEO-test7.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93459" y="735546"/>
            <a:ext cx="3273171" cy="3118104"/>
          </a:xfrm>
          <a:prstGeom prst="rect">
            <a:avLst/>
          </a:prstGeom>
        </p:spPr>
      </p:pic>
    </p:spTree>
    <p:extLst>
      <p:ext uri="{BB962C8B-B14F-4D97-AF65-F5344CB8AC3E}">
        <p14:creationId xmlns:p14="http://schemas.microsoft.com/office/powerpoint/2010/main" val="3165096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4E94FAEC-6724-6543-8B0C-D4C8C79E7841}" type="datetimeFigureOut">
              <a:rPr lang="sv-SE" smtClean="0"/>
              <a:t>2018-11-06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C3EFB32-ECA3-864C-BCC2-FA6977024A44}" type="slidenum">
              <a:rPr lang="sv-SE" smtClean="0"/>
              <a:t>‹nº›</a:t>
            </a:fld>
            <a:endParaRPr lang="sv-SE"/>
          </a:p>
        </p:txBody>
      </p:sp>
    </p:spTree>
    <p:extLst>
      <p:ext uri="{BB962C8B-B14F-4D97-AF65-F5344CB8AC3E}">
        <p14:creationId xmlns:p14="http://schemas.microsoft.com/office/powerpoint/2010/main" val="320926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Intro">
    <p:bg>
      <p:bgPr>
        <a:solidFill>
          <a:schemeClr val="bg1">
            <a:lumMod val="95000"/>
            <a:lumOff val="5000"/>
            <a:alpha val="93000"/>
          </a:schemeClr>
        </a:solidFill>
        <a:effectLst/>
      </p:bgPr>
    </p:bg>
    <p:spTree>
      <p:nvGrpSpPr>
        <p:cNvPr id="1" name=""/>
        <p:cNvGrpSpPr/>
        <p:nvPr/>
      </p:nvGrpSpPr>
      <p:grpSpPr>
        <a:xfrm>
          <a:off x="0" y="0"/>
          <a:ext cx="0" cy="0"/>
          <a:chOff x="0" y="0"/>
          <a:chExt cx="0" cy="0"/>
        </a:xfrm>
      </p:grpSpPr>
      <p:pic>
        <p:nvPicPr>
          <p:cNvPr id="2" name="Bildobjekt 1" descr="Biglogowhiteorange-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976"/>
            <a:ext cx="9683823" cy="5134524"/>
          </a:xfrm>
          <a:prstGeom prst="rect">
            <a:avLst/>
          </a:prstGeom>
        </p:spPr>
      </p:pic>
    </p:spTree>
    <p:extLst>
      <p:ext uri="{BB962C8B-B14F-4D97-AF65-F5344CB8AC3E}">
        <p14:creationId xmlns:p14="http://schemas.microsoft.com/office/powerpoint/2010/main" val="274214827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Intro">
    <p:spTree>
      <p:nvGrpSpPr>
        <p:cNvPr id="1" name=""/>
        <p:cNvGrpSpPr/>
        <p:nvPr/>
      </p:nvGrpSpPr>
      <p:grpSpPr>
        <a:xfrm>
          <a:off x="0" y="0"/>
          <a:ext cx="0" cy="0"/>
          <a:chOff x="0" y="0"/>
          <a:chExt cx="0" cy="0"/>
        </a:xfrm>
      </p:grpSpPr>
      <p:sp>
        <p:nvSpPr>
          <p:cNvPr id="6" name="Rektangel 5"/>
          <p:cNvSpPr/>
          <p:nvPr userDrawn="1"/>
        </p:nvSpPr>
        <p:spPr>
          <a:xfrm>
            <a:off x="0" y="0"/>
            <a:ext cx="9144000" cy="51435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D44120"/>
              </a:solidFill>
            </a:endParaRPr>
          </a:p>
        </p:txBody>
      </p:sp>
      <p:pic>
        <p:nvPicPr>
          <p:cNvPr id="7" name="Bildobjekt 6" descr="Logo_biggrey-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700752" cy="5143500"/>
          </a:xfrm>
          <a:prstGeom prst="rect">
            <a:avLst/>
          </a:prstGeom>
        </p:spPr>
      </p:pic>
    </p:spTree>
    <p:extLst>
      <p:ext uri="{BB962C8B-B14F-4D97-AF65-F5344CB8AC3E}">
        <p14:creationId xmlns:p14="http://schemas.microsoft.com/office/powerpoint/2010/main" val="236314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9" name="Bildobjekt 8" descr="GuidelineB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ubrik 1"/>
          <p:cNvSpPr>
            <a:spLocks noGrp="1"/>
          </p:cNvSpPr>
          <p:nvPr>
            <p:ph type="ctrTitle"/>
          </p:nvPr>
        </p:nvSpPr>
        <p:spPr>
          <a:xfrm>
            <a:off x="694349" y="1474210"/>
            <a:ext cx="7772400" cy="1084913"/>
          </a:xfrm>
        </p:spPr>
        <p:txBody>
          <a:bodyPr wrap="square" anchor="t" anchorCtr="0">
            <a:normAutofit/>
          </a:bodyPr>
          <a:lstStyle>
            <a:lvl1pPr algn="ctr">
              <a:defRPr cap="all">
                <a:solidFill>
                  <a:schemeClr val="bg1"/>
                </a:solidFill>
                <a:latin typeface="+mj-lt"/>
                <a:cs typeface="Arial"/>
              </a:defRPr>
            </a:lvl1pPr>
          </a:lstStyle>
          <a:p>
            <a:r>
              <a:rPr lang="en-US"/>
              <a:t>Click to edit Master title style</a:t>
            </a:r>
            <a:endParaRPr lang="sv-SE" dirty="0"/>
          </a:p>
        </p:txBody>
      </p:sp>
      <p:sp>
        <p:nvSpPr>
          <p:cNvPr id="3" name="Underrubrik 2"/>
          <p:cNvSpPr>
            <a:spLocks noGrp="1"/>
          </p:cNvSpPr>
          <p:nvPr>
            <p:ph type="subTitle" idx="1"/>
          </p:nvPr>
        </p:nvSpPr>
        <p:spPr>
          <a:xfrm>
            <a:off x="1371600" y="2552701"/>
            <a:ext cx="6400800" cy="1457325"/>
          </a:xfrm>
        </p:spPr>
        <p:txBody>
          <a:bodyPr>
            <a:normAutofit/>
          </a:bodyPr>
          <a:lstStyle>
            <a:lvl1pPr marL="0" indent="0" algn="ctr">
              <a:buNone/>
              <a:defRPr sz="1800" b="0" spc="0" normalizeH="0" baseline="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10" name="Platshållare för datum 3"/>
          <p:cNvSpPr txBox="1">
            <a:spLocks/>
          </p:cNvSpPr>
          <p:nvPr userDrawn="1"/>
        </p:nvSpPr>
        <p:spPr>
          <a:xfrm>
            <a:off x="474128" y="4810662"/>
            <a:ext cx="2133600" cy="187039"/>
          </a:xfrm>
          <a:prstGeom prst="rect">
            <a:avLst/>
          </a:prstGeom>
        </p:spPr>
        <p:txBody>
          <a:bodyPr vert="horz" lIns="91440" tIns="45720" rIns="91440" bIns="45720" rtlCol="0" anchor="ctr"/>
          <a:lstStyle>
            <a:defPPr>
              <a:defRPr lang="sv-SE"/>
            </a:defPPr>
            <a:lvl1pPr marL="0" algn="l" defTabSz="457200" rtl="0" eaLnBrk="1" latinLnBrk="0" hangingPunct="1">
              <a:defRPr sz="1000" kern="1200">
                <a:solidFill>
                  <a:schemeClr val="tx1">
                    <a:tint val="75000"/>
                  </a:schemeClr>
                </a:solidFill>
                <a:latin typeface="OCR B Std"/>
                <a:ea typeface="+mn-ea"/>
                <a:cs typeface="OCR B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sv-SE" dirty="0">
              <a:solidFill>
                <a:schemeClr val="bg1"/>
              </a:solidFill>
            </a:endParaRPr>
          </a:p>
        </p:txBody>
      </p:sp>
    </p:spTree>
    <p:extLst>
      <p:ext uri="{BB962C8B-B14F-4D97-AF65-F5344CB8AC3E}">
        <p14:creationId xmlns:p14="http://schemas.microsoft.com/office/powerpoint/2010/main" val="425873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avskiljare">
    <p:spTree>
      <p:nvGrpSpPr>
        <p:cNvPr id="1" name=""/>
        <p:cNvGrpSpPr/>
        <p:nvPr/>
      </p:nvGrpSpPr>
      <p:grpSpPr>
        <a:xfrm>
          <a:off x="0" y="0"/>
          <a:ext cx="0" cy="0"/>
          <a:chOff x="0" y="0"/>
          <a:chExt cx="0" cy="0"/>
        </a:xfrm>
      </p:grpSpPr>
      <p:pic>
        <p:nvPicPr>
          <p:cNvPr id="7" name="Bildobjekt 6" descr="GuidelineBG_Black.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Rubrik 1"/>
          <p:cNvSpPr>
            <a:spLocks noGrp="1"/>
          </p:cNvSpPr>
          <p:nvPr>
            <p:ph type="ctrTitle"/>
          </p:nvPr>
        </p:nvSpPr>
        <p:spPr>
          <a:xfrm>
            <a:off x="694349" y="1474210"/>
            <a:ext cx="7772400" cy="1084913"/>
          </a:xfrm>
        </p:spPr>
        <p:txBody>
          <a:bodyPr wrap="square" anchor="t" anchorCtr="0">
            <a:normAutofit/>
          </a:bodyPr>
          <a:lstStyle>
            <a:lvl1pPr algn="ctr">
              <a:defRPr cap="all">
                <a:solidFill>
                  <a:schemeClr val="bg1"/>
                </a:solidFill>
                <a:latin typeface="+mj-lt"/>
                <a:cs typeface="Arial"/>
              </a:defRPr>
            </a:lvl1pPr>
          </a:lstStyle>
          <a:p>
            <a:r>
              <a:rPr lang="en-US"/>
              <a:t>Click to edit Master title style</a:t>
            </a:r>
            <a:endParaRPr lang="sv-SE" dirty="0"/>
          </a:p>
        </p:txBody>
      </p:sp>
      <p:sp>
        <p:nvSpPr>
          <p:cNvPr id="6" name="Underrubrik 2"/>
          <p:cNvSpPr>
            <a:spLocks noGrp="1"/>
          </p:cNvSpPr>
          <p:nvPr>
            <p:ph type="subTitle" idx="1"/>
          </p:nvPr>
        </p:nvSpPr>
        <p:spPr>
          <a:xfrm>
            <a:off x="1371600" y="2552701"/>
            <a:ext cx="6400800" cy="1457325"/>
          </a:xfrm>
        </p:spPr>
        <p:txBody>
          <a:bodyPr>
            <a:normAutofit/>
          </a:bodyPr>
          <a:lstStyle>
            <a:lvl1pPr marL="0" indent="0" algn="ctr">
              <a:buNone/>
              <a:defRPr sz="1800" b="0" spc="0" normalizeH="0" baseline="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Tree>
    <p:extLst>
      <p:ext uri="{BB962C8B-B14F-4D97-AF65-F5344CB8AC3E}">
        <p14:creationId xmlns:p14="http://schemas.microsoft.com/office/powerpoint/2010/main" val="424952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13" name="Rubrik 1"/>
          <p:cNvSpPr>
            <a:spLocks noGrp="1"/>
          </p:cNvSpPr>
          <p:nvPr>
            <p:ph type="title"/>
          </p:nvPr>
        </p:nvSpPr>
        <p:spPr>
          <a:xfrm>
            <a:off x="457200" y="892827"/>
            <a:ext cx="8229600" cy="857250"/>
          </a:xfrm>
        </p:spPr>
        <p:txBody>
          <a:bodyPr/>
          <a:lstStyle/>
          <a:p>
            <a:r>
              <a:rPr lang="en-US"/>
              <a:t>Click to edit Master title style</a:t>
            </a:r>
            <a:endParaRPr lang="sv-SE" dirty="0"/>
          </a:p>
        </p:txBody>
      </p:sp>
      <p:sp>
        <p:nvSpPr>
          <p:cNvPr id="14" name="Platshållare för text 6"/>
          <p:cNvSpPr>
            <a:spLocks noGrp="1"/>
          </p:cNvSpPr>
          <p:nvPr>
            <p:ph type="body" sz="quarter" idx="13"/>
          </p:nvPr>
        </p:nvSpPr>
        <p:spPr>
          <a:xfrm>
            <a:off x="457200" y="1836877"/>
            <a:ext cx="8229600" cy="2591879"/>
          </a:xfrm>
        </p:spPr>
        <p:txBody>
          <a:bodyPr>
            <a:normAutofit/>
          </a:bodyPr>
          <a:lstStyle>
            <a:lvl1pPr>
              <a:defRPr sz="2000"/>
            </a:lvl1pPr>
            <a:lvl2pPr>
              <a:defRPr sz="1400"/>
            </a:lvl2pPr>
            <a:lvl3pPr>
              <a:defRPr sz="1200"/>
            </a:lvl3pPr>
            <a:lvl4pPr>
              <a:defRPr sz="2000"/>
            </a:lvl4pPr>
            <a:lvl5pPr>
              <a:defRPr sz="2000"/>
            </a:lvl5pPr>
          </a:lstStyle>
          <a:p>
            <a:pPr lvl="0"/>
            <a:r>
              <a:rPr lang="en-US"/>
              <a:t>Click to edit Master text styles</a:t>
            </a:r>
          </a:p>
          <a:p>
            <a:pPr lvl="1"/>
            <a:r>
              <a:rPr lang="en-US"/>
              <a:t>Second level</a:t>
            </a:r>
          </a:p>
          <a:p>
            <a:pPr lvl="2"/>
            <a:r>
              <a:rPr lang="en-US"/>
              <a:t>Third level</a:t>
            </a:r>
          </a:p>
        </p:txBody>
      </p:sp>
      <p:grpSp>
        <p:nvGrpSpPr>
          <p:cNvPr id="2" name="Group 1"/>
          <p:cNvGrpSpPr/>
          <p:nvPr userDrawn="1"/>
        </p:nvGrpSpPr>
        <p:grpSpPr>
          <a:xfrm>
            <a:off x="0" y="0"/>
            <a:ext cx="9150307" cy="589740"/>
            <a:chOff x="-14602" y="0"/>
            <a:chExt cx="9163163" cy="589740"/>
          </a:xfrm>
        </p:grpSpPr>
        <p:pic>
          <p:nvPicPr>
            <p:cNvPr id="4" name="Bildobjekt 3" descr="Top grey-01-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02" y="1"/>
              <a:ext cx="6871148" cy="589739"/>
            </a:xfrm>
            <a:prstGeom prst="rect">
              <a:avLst/>
            </a:prstGeom>
          </p:spPr>
        </p:pic>
        <p:pic>
          <p:nvPicPr>
            <p:cNvPr id="5" name="Bildobjekt 3" descr="Top grey-01-01.png"/>
            <p:cNvPicPr>
              <a:picLocks noChangeAspect="1"/>
            </p:cNvPicPr>
            <p:nvPr userDrawn="1"/>
          </p:nvPicPr>
          <p:blipFill rotWithShape="1">
            <a:blip r:embed="rId2" cstate="screen">
              <a:extLst>
                <a:ext uri="{28A0092B-C50C-407E-A947-70E740481C1C}">
                  <a14:useLocalDpi xmlns:a14="http://schemas.microsoft.com/office/drawing/2010/main"/>
                </a:ext>
              </a:extLst>
            </a:blip>
            <a:srcRect l="18108"/>
            <a:stretch/>
          </p:blipFill>
          <p:spPr>
            <a:xfrm flipH="1">
              <a:off x="3521660" y="0"/>
              <a:ext cx="5626901" cy="589739"/>
            </a:xfrm>
            <a:prstGeom prst="rect">
              <a:avLst/>
            </a:prstGeom>
          </p:spPr>
        </p:pic>
      </p:grpSp>
    </p:spTree>
    <p:extLst>
      <p:ext uri="{BB962C8B-B14F-4D97-AF65-F5344CB8AC3E}">
        <p14:creationId xmlns:p14="http://schemas.microsoft.com/office/powerpoint/2010/main" val="353493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em Malå Grey top">
    <p:spTree>
      <p:nvGrpSpPr>
        <p:cNvPr id="1" name=""/>
        <p:cNvGrpSpPr/>
        <p:nvPr/>
      </p:nvGrpSpPr>
      <p:grpSpPr>
        <a:xfrm>
          <a:off x="0" y="0"/>
          <a:ext cx="0" cy="0"/>
          <a:chOff x="0" y="0"/>
          <a:chExt cx="0" cy="0"/>
        </a:xfrm>
      </p:grpSpPr>
      <p:sp>
        <p:nvSpPr>
          <p:cNvPr id="2" name="Rubrik 1"/>
          <p:cNvSpPr>
            <a:spLocks noGrp="1"/>
          </p:cNvSpPr>
          <p:nvPr>
            <p:ph type="title"/>
          </p:nvPr>
        </p:nvSpPr>
        <p:spPr>
          <a:xfrm>
            <a:off x="457200" y="892827"/>
            <a:ext cx="8229600" cy="857250"/>
          </a:xfrm>
        </p:spPr>
        <p:txBody>
          <a:bodyPr/>
          <a:lstStyle/>
          <a:p>
            <a:r>
              <a:rPr lang="en-US"/>
              <a:t>Click to edit Master title style</a:t>
            </a:r>
            <a:endParaRPr lang="sv-SE" dirty="0"/>
          </a:p>
        </p:txBody>
      </p:sp>
      <p:sp>
        <p:nvSpPr>
          <p:cNvPr id="7" name="Platshållare för text 6"/>
          <p:cNvSpPr>
            <a:spLocks noGrp="1"/>
          </p:cNvSpPr>
          <p:nvPr>
            <p:ph type="body" sz="quarter" idx="13"/>
          </p:nvPr>
        </p:nvSpPr>
        <p:spPr>
          <a:xfrm>
            <a:off x="457200" y="1836877"/>
            <a:ext cx="8229600" cy="2591879"/>
          </a:xfrm>
        </p:spPr>
        <p:txBody>
          <a:bodyPr>
            <a:normAutofit/>
          </a:bodyPr>
          <a:lstStyle>
            <a:lvl1pPr>
              <a:defRPr sz="2000"/>
            </a:lvl1pPr>
            <a:lvl2pPr>
              <a:defRPr sz="1400"/>
            </a:lvl2pPr>
            <a:lvl3pPr>
              <a:defRPr sz="1200"/>
            </a:lvl3pPr>
            <a:lvl4pPr>
              <a:defRPr sz="2000"/>
            </a:lvl4pPr>
            <a:lvl5pPr>
              <a:defRPr sz="2000"/>
            </a:lvl5pPr>
          </a:lstStyle>
          <a:p>
            <a:pPr lvl="0"/>
            <a:r>
              <a:rPr lang="en-US"/>
              <a:t>Click to edit Master text styles</a:t>
            </a:r>
          </a:p>
          <a:p>
            <a:pPr lvl="1"/>
            <a:r>
              <a:rPr lang="en-US"/>
              <a:t>Second level</a:t>
            </a:r>
          </a:p>
          <a:p>
            <a:pPr lvl="2"/>
            <a:r>
              <a:rPr lang="en-US"/>
              <a:t>Third level</a:t>
            </a:r>
          </a:p>
        </p:txBody>
      </p:sp>
      <p:pic>
        <p:nvPicPr>
          <p:cNvPr id="10" name="Bildobjekt 9" descr="Top grey_logos-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6857434" cy="589739"/>
          </a:xfrm>
          <a:prstGeom prst="rect">
            <a:avLst/>
          </a:prstGeom>
        </p:spPr>
      </p:pic>
    </p:spTree>
    <p:extLst>
      <p:ext uri="{BB962C8B-B14F-4D97-AF65-F5344CB8AC3E}">
        <p14:creationId xmlns:p14="http://schemas.microsoft.com/office/powerpoint/2010/main" val="291018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ntrerad">
    <p:spTree>
      <p:nvGrpSpPr>
        <p:cNvPr id="1" name=""/>
        <p:cNvGrpSpPr/>
        <p:nvPr/>
      </p:nvGrpSpPr>
      <p:grpSpPr>
        <a:xfrm>
          <a:off x="0" y="0"/>
          <a:ext cx="0" cy="0"/>
          <a:chOff x="0" y="0"/>
          <a:chExt cx="0" cy="0"/>
        </a:xfrm>
      </p:grpSpPr>
      <p:pic>
        <p:nvPicPr>
          <p:cNvPr id="8" name="Bildobjekt 7" descr="GuidelineBG_berg.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786062"/>
            <a:ext cx="9144000" cy="2357438"/>
          </a:xfrm>
          <a:prstGeom prst="rect">
            <a:avLst/>
          </a:prstGeom>
        </p:spPr>
      </p:pic>
      <p:sp>
        <p:nvSpPr>
          <p:cNvPr id="2" name="Rubrik 1"/>
          <p:cNvSpPr>
            <a:spLocks noGrp="1"/>
          </p:cNvSpPr>
          <p:nvPr>
            <p:ph type="title"/>
          </p:nvPr>
        </p:nvSpPr>
        <p:spPr>
          <a:xfrm>
            <a:off x="539552" y="897564"/>
            <a:ext cx="8229600" cy="857250"/>
          </a:xfrm>
        </p:spPr>
        <p:txBody>
          <a:bodyPr/>
          <a:lstStyle>
            <a:lvl1pPr>
              <a:defRPr cap="all"/>
            </a:lvl1pPr>
          </a:lstStyle>
          <a:p>
            <a:r>
              <a:rPr lang="en-US"/>
              <a:t>Click to edit Master title style</a:t>
            </a:r>
            <a:endParaRPr lang="sv-SE" dirty="0"/>
          </a:p>
        </p:txBody>
      </p:sp>
      <p:pic>
        <p:nvPicPr>
          <p:cNvPr id="9" name="Bildobjekt 8" descr="Top grey-01-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02" y="1"/>
            <a:ext cx="6871148" cy="589739"/>
          </a:xfrm>
          <a:prstGeom prst="rect">
            <a:avLst/>
          </a:prstGeom>
        </p:spPr>
      </p:pic>
      <p:sp>
        <p:nvSpPr>
          <p:cNvPr id="10" name="Platshållare för text 2"/>
          <p:cNvSpPr>
            <a:spLocks noGrp="1"/>
          </p:cNvSpPr>
          <p:nvPr>
            <p:ph idx="1" hasCustomPrompt="1"/>
          </p:nvPr>
        </p:nvSpPr>
        <p:spPr>
          <a:xfrm>
            <a:off x="557795" y="1869672"/>
            <a:ext cx="8229600" cy="2995203"/>
          </a:xfrm>
          <a:prstGeom prst="rect">
            <a:avLst/>
          </a:prstGeom>
        </p:spPr>
        <p:txBody>
          <a:bodyPr vert="horz" lIns="91440" tIns="45720" rIns="91440" bIns="45720" rtlCol="0">
            <a:normAutofit/>
          </a:bodyPr>
          <a:lstStyle>
            <a:lvl1pPr>
              <a:defRPr sz="2000"/>
            </a:lvl1pPr>
            <a:lvl2pPr>
              <a:defRPr sz="1600"/>
            </a:lvl2pPr>
            <a:lvl3pPr>
              <a:defRPr sz="1200"/>
            </a:lvl3pPr>
          </a:lstStyle>
          <a:p>
            <a:pPr lvl="0"/>
            <a:r>
              <a:rPr lang="sv-SE" dirty="0"/>
              <a:t>Klicka här för att ändra format på bakgrundstexten</a:t>
            </a:r>
          </a:p>
          <a:p>
            <a:pPr lvl="1"/>
            <a:r>
              <a:rPr lang="sv-SE" dirty="0"/>
              <a:t>Nivå två</a:t>
            </a:r>
          </a:p>
          <a:p>
            <a:pPr lvl="2"/>
            <a:r>
              <a:rPr lang="sv-SE" dirty="0"/>
              <a:t>Nivå tre</a:t>
            </a:r>
          </a:p>
        </p:txBody>
      </p:sp>
    </p:spTree>
    <p:extLst>
      <p:ext uri="{BB962C8B-B14F-4D97-AF65-F5344CB8AC3E}">
        <p14:creationId xmlns:p14="http://schemas.microsoft.com/office/powerpoint/2010/main" val="4081205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bem Malå Grey top">
    <p:spTree>
      <p:nvGrpSpPr>
        <p:cNvPr id="1" name=""/>
        <p:cNvGrpSpPr/>
        <p:nvPr/>
      </p:nvGrpSpPr>
      <p:grpSpPr>
        <a:xfrm>
          <a:off x="0" y="0"/>
          <a:ext cx="0" cy="0"/>
          <a:chOff x="0" y="0"/>
          <a:chExt cx="0" cy="0"/>
        </a:xfrm>
      </p:grpSpPr>
      <p:pic>
        <p:nvPicPr>
          <p:cNvPr id="3" name="Bildobjekt 2" descr="rasterbild.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3528"/>
            <a:ext cx="9144000" cy="4572000"/>
          </a:xfrm>
          <a:prstGeom prst="rect">
            <a:avLst/>
          </a:prstGeom>
        </p:spPr>
      </p:pic>
      <p:sp>
        <p:nvSpPr>
          <p:cNvPr id="2" name="Rubrik 1"/>
          <p:cNvSpPr>
            <a:spLocks noGrp="1"/>
          </p:cNvSpPr>
          <p:nvPr>
            <p:ph type="title"/>
          </p:nvPr>
        </p:nvSpPr>
        <p:spPr>
          <a:xfrm>
            <a:off x="457200" y="1329612"/>
            <a:ext cx="4690864" cy="1782198"/>
          </a:xfrm>
        </p:spPr>
        <p:txBody>
          <a:bodyPr anchor="t"/>
          <a:lstStyle>
            <a:lvl1pPr>
              <a:defRPr>
                <a:solidFill>
                  <a:srgbClr val="FFFFFF"/>
                </a:solidFill>
              </a:defRPr>
            </a:lvl1pPr>
          </a:lstStyle>
          <a:p>
            <a:r>
              <a:rPr lang="en-US"/>
              <a:t>Click to edit Master title style</a:t>
            </a:r>
            <a:endParaRPr lang="sv-SE" dirty="0"/>
          </a:p>
        </p:txBody>
      </p:sp>
      <p:pic>
        <p:nvPicPr>
          <p:cNvPr id="10" name="Bildobjekt 9" descr="Top grey_logos-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89484"/>
          </a:xfrm>
          <a:prstGeom prst="rect">
            <a:avLst/>
          </a:prstGeom>
        </p:spPr>
      </p:pic>
      <p:sp>
        <p:nvSpPr>
          <p:cNvPr id="4" name="Rektangel 3"/>
          <p:cNvSpPr/>
          <p:nvPr userDrawn="1"/>
        </p:nvSpPr>
        <p:spPr>
          <a:xfrm>
            <a:off x="0" y="589483"/>
            <a:ext cx="9144000" cy="92057"/>
          </a:xfrm>
          <a:prstGeom prst="rect">
            <a:avLst/>
          </a:prstGeom>
          <a:solidFill>
            <a:srgbClr val="E85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6423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E94FAEC-6724-6543-8B0C-D4C8C79E7841}" type="datetimeFigureOut">
              <a:rPr lang="sv-SE" smtClean="0"/>
              <a:t>2018-11-06</a:t>
            </a:fld>
            <a:endParaRPr lang="sv-SE"/>
          </a:p>
        </p:txBody>
      </p:sp>
      <p:sp>
        <p:nvSpPr>
          <p:cNvPr id="5" name="Platshållare för sidfo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3EFB32-ECA3-864C-BCC2-FA6977024A44}" type="slidenum">
              <a:rPr lang="sv-SE" smtClean="0"/>
              <a:t>‹nº›</a:t>
            </a:fld>
            <a:endParaRPr lang="sv-SE"/>
          </a:p>
        </p:txBody>
      </p:sp>
    </p:spTree>
    <p:extLst>
      <p:ext uri="{BB962C8B-B14F-4D97-AF65-F5344CB8AC3E}">
        <p14:creationId xmlns:p14="http://schemas.microsoft.com/office/powerpoint/2010/main" val="965260763"/>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5" r:id="rId3"/>
    <p:sldLayoutId id="2147483649" r:id="rId4"/>
    <p:sldLayoutId id="2147483660" r:id="rId5"/>
    <p:sldLayoutId id="2147483650" r:id="rId6"/>
    <p:sldLayoutId id="2147483666" r:id="rId7"/>
    <p:sldLayoutId id="2147483654" r:id="rId8"/>
    <p:sldLayoutId id="2147483670" r:id="rId9"/>
    <p:sldLayoutId id="2147483671" r:id="rId10"/>
    <p:sldLayoutId id="2147483672" r:id="rId11"/>
    <p:sldLayoutId id="2147483655" r:id="rId12"/>
    <p:sldLayoutId id="2147483667" r:id="rId13"/>
    <p:sldLayoutId id="2147483662" r:id="rId14"/>
    <p:sldLayoutId id="2147483664" r:id="rId15"/>
    <p:sldLayoutId id="2147483669" r:id="rId16"/>
    <p:sldLayoutId id="2147483668" r:id="rId17"/>
  </p:sldLayoutIdLst>
  <p:txStyles>
    <p:titleStyle>
      <a:lvl1pPr algn="l" defTabSz="457200" rtl="0" eaLnBrk="1" latinLnBrk="0" hangingPunct="1">
        <a:spcBef>
          <a:spcPct val="0"/>
        </a:spcBef>
        <a:buNone/>
        <a:defRPr sz="3200" b="1" i="0" kern="120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hyperlink" Target="mailto:contato@ricitec.com" TargetMode="Externa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1785B5DA-146E-4B93-9A5F-B4062DE6AE7A}"/>
              </a:ext>
            </a:extLst>
          </p:cNvPr>
          <p:cNvPicPr>
            <a:picLocks noChangeAspect="1"/>
          </p:cNvPicPr>
          <p:nvPr/>
        </p:nvPicPr>
        <p:blipFill>
          <a:blip r:embed="rId3"/>
          <a:stretch>
            <a:fillRect/>
          </a:stretch>
        </p:blipFill>
        <p:spPr>
          <a:xfrm>
            <a:off x="7729689" y="3612012"/>
            <a:ext cx="1532635" cy="1304372"/>
          </a:xfrm>
          <a:prstGeom prst="rect">
            <a:avLst/>
          </a:prstGeom>
        </p:spPr>
      </p:pic>
    </p:spTree>
    <p:extLst>
      <p:ext uri="{BB962C8B-B14F-4D97-AF65-F5344CB8AC3E}">
        <p14:creationId xmlns:p14="http://schemas.microsoft.com/office/powerpoint/2010/main" val="22780982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3D24594-AE33-4A85-9C92-B7F776A7D887}"/>
              </a:ext>
            </a:extLst>
          </p:cNvPr>
          <p:cNvPicPr>
            <a:picLocks noChangeAspect="1"/>
          </p:cNvPicPr>
          <p:nvPr/>
        </p:nvPicPr>
        <p:blipFill>
          <a:blip r:embed="rId3"/>
          <a:stretch>
            <a:fillRect/>
          </a:stretch>
        </p:blipFill>
        <p:spPr>
          <a:xfrm>
            <a:off x="3937758" y="175392"/>
            <a:ext cx="1268483" cy="1079562"/>
          </a:xfrm>
          <a:prstGeom prst="rect">
            <a:avLst/>
          </a:prstGeom>
        </p:spPr>
      </p:pic>
      <p:sp>
        <p:nvSpPr>
          <p:cNvPr id="3" name="CaixaDeTexto 2">
            <a:extLst>
              <a:ext uri="{FF2B5EF4-FFF2-40B4-BE49-F238E27FC236}">
                <a16:creationId xmlns:a16="http://schemas.microsoft.com/office/drawing/2014/main" id="{484611B0-BE77-4775-A84F-17DFA4556815}"/>
              </a:ext>
            </a:extLst>
          </p:cNvPr>
          <p:cNvSpPr txBox="1"/>
          <p:nvPr/>
        </p:nvSpPr>
        <p:spPr>
          <a:xfrm>
            <a:off x="6270171" y="463138"/>
            <a:ext cx="2648198" cy="2031325"/>
          </a:xfrm>
          <a:prstGeom prst="rect">
            <a:avLst/>
          </a:prstGeom>
          <a:noFill/>
        </p:spPr>
        <p:txBody>
          <a:bodyPr wrap="square" rtlCol="0">
            <a:spAutoFit/>
          </a:bodyPr>
          <a:lstStyle/>
          <a:p>
            <a:pPr algn="ctr"/>
            <a:r>
              <a:rPr lang="pt-BR" b="1" dirty="0">
                <a:solidFill>
                  <a:schemeClr val="bg1">
                    <a:lumMod val="85000"/>
                  </a:schemeClr>
                </a:solidFill>
              </a:rPr>
              <a:t>RICITEC</a:t>
            </a:r>
          </a:p>
          <a:p>
            <a:r>
              <a:rPr lang="pt-BR" b="1" dirty="0">
                <a:solidFill>
                  <a:schemeClr val="bg1">
                    <a:lumMod val="85000"/>
                  </a:schemeClr>
                </a:solidFill>
              </a:rPr>
              <a:t>11 2334-6987</a:t>
            </a:r>
          </a:p>
          <a:p>
            <a:pPr algn="ctr"/>
            <a:endParaRPr lang="pt-BR" b="1" dirty="0">
              <a:solidFill>
                <a:schemeClr val="bg1">
                  <a:lumMod val="85000"/>
                </a:schemeClr>
              </a:solidFill>
            </a:endParaRPr>
          </a:p>
          <a:p>
            <a:r>
              <a:rPr lang="pt-BR" b="1" dirty="0">
                <a:solidFill>
                  <a:schemeClr val="bg1">
                    <a:lumMod val="85000"/>
                  </a:schemeClr>
                </a:solidFill>
                <a:hlinkClick r:id="rId4">
                  <a:extLst>
                    <a:ext uri="{A12FA001-AC4F-418D-AE19-62706E023703}">
                      <ahyp:hlinkClr xmlns:ahyp="http://schemas.microsoft.com/office/drawing/2018/hyperlinkcolor" val="tx"/>
                    </a:ext>
                  </a:extLst>
                </a:hlinkClick>
              </a:rPr>
              <a:t>contato@ricitec.com</a:t>
            </a:r>
            <a:endParaRPr lang="pt-BR" b="1" dirty="0">
              <a:solidFill>
                <a:schemeClr val="bg1">
                  <a:lumMod val="85000"/>
                </a:schemeClr>
              </a:solidFill>
            </a:endParaRPr>
          </a:p>
          <a:p>
            <a:endParaRPr lang="pt-BR" b="1" dirty="0">
              <a:solidFill>
                <a:schemeClr val="bg1">
                  <a:lumMod val="85000"/>
                </a:schemeClr>
              </a:solidFill>
            </a:endParaRPr>
          </a:p>
          <a:p>
            <a:r>
              <a:rPr lang="pt-BR" b="1" dirty="0">
                <a:solidFill>
                  <a:schemeClr val="bg1">
                    <a:lumMod val="85000"/>
                  </a:schemeClr>
                </a:solidFill>
              </a:rPr>
              <a:t>www.ricitec.com</a:t>
            </a:r>
          </a:p>
          <a:p>
            <a:pPr algn="ctr"/>
            <a:endParaRPr lang="pt-BR" b="1" dirty="0">
              <a:solidFill>
                <a:schemeClr val="bg1">
                  <a:lumMod val="85000"/>
                </a:schemeClr>
              </a:solidFill>
            </a:endParaRPr>
          </a:p>
        </p:txBody>
      </p:sp>
      <p:pic>
        <p:nvPicPr>
          <p:cNvPr id="5" name="Gráfico 4" descr="Receptor">
            <a:extLst>
              <a:ext uri="{FF2B5EF4-FFF2-40B4-BE49-F238E27FC236}">
                <a16:creationId xmlns:a16="http://schemas.microsoft.com/office/drawing/2014/main" id="{6CBDBE61-2194-43CE-AE87-123696F0FB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2479" y="769158"/>
            <a:ext cx="337986" cy="337986"/>
          </a:xfrm>
          <a:prstGeom prst="rect">
            <a:avLst/>
          </a:prstGeom>
        </p:spPr>
      </p:pic>
      <p:pic>
        <p:nvPicPr>
          <p:cNvPr id="7" name="Gráfico 6" descr="Email">
            <a:extLst>
              <a:ext uri="{FF2B5EF4-FFF2-40B4-BE49-F238E27FC236}">
                <a16:creationId xmlns:a16="http://schemas.microsoft.com/office/drawing/2014/main" id="{AA13FA22-A1A6-4561-8827-43804F7523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67626" y="1254954"/>
            <a:ext cx="447692" cy="447692"/>
          </a:xfrm>
          <a:prstGeom prst="rect">
            <a:avLst/>
          </a:prstGeom>
        </p:spPr>
      </p:pic>
      <p:pic>
        <p:nvPicPr>
          <p:cNvPr id="9" name="Gráfico 8" descr="Mundo">
            <a:extLst>
              <a:ext uri="{FF2B5EF4-FFF2-40B4-BE49-F238E27FC236}">
                <a16:creationId xmlns:a16="http://schemas.microsoft.com/office/drawing/2014/main" id="{B92892D1-7D1B-47E2-AC06-D85DB04F6D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8339" y="1748969"/>
            <a:ext cx="546266" cy="546266"/>
          </a:xfrm>
          <a:prstGeom prst="rect">
            <a:avLst/>
          </a:prstGeom>
        </p:spPr>
      </p:pic>
    </p:spTree>
    <p:extLst>
      <p:ext uri="{BB962C8B-B14F-4D97-AF65-F5344CB8AC3E}">
        <p14:creationId xmlns:p14="http://schemas.microsoft.com/office/powerpoint/2010/main" val="16458248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2700" y="463666"/>
            <a:ext cx="8229600" cy="857250"/>
          </a:xfrm>
        </p:spPr>
        <p:txBody>
          <a:bodyPr/>
          <a:lstStyle/>
          <a:p>
            <a:r>
              <a:rPr lang="en-GB" dirty="0" err="1"/>
              <a:t>Terraloc</a:t>
            </a:r>
            <a:r>
              <a:rPr lang="en-GB" dirty="0"/>
              <a:t> Pro 2 ABEM</a:t>
            </a:r>
          </a:p>
        </p:txBody>
      </p:sp>
      <p:sp>
        <p:nvSpPr>
          <p:cNvPr id="15" name="Rectángulo 14">
            <a:extLst>
              <a:ext uri="{FF2B5EF4-FFF2-40B4-BE49-F238E27FC236}">
                <a16:creationId xmlns:a16="http://schemas.microsoft.com/office/drawing/2014/main" id="{86AB8EDD-E6A0-4BBA-AD47-308A63BCC249}"/>
              </a:ext>
            </a:extLst>
          </p:cNvPr>
          <p:cNvSpPr/>
          <p:nvPr/>
        </p:nvSpPr>
        <p:spPr>
          <a:xfrm>
            <a:off x="4699000" y="1176232"/>
            <a:ext cx="4162425" cy="3785652"/>
          </a:xfrm>
          <a:prstGeom prst="rect">
            <a:avLst/>
          </a:prstGeom>
        </p:spPr>
        <p:txBody>
          <a:bodyPr wrap="square">
            <a:spAutoFit/>
          </a:bodyPr>
          <a:lstStyle/>
          <a:p>
            <a:r>
              <a:rPr lang="pt-BR" sz="2400" dirty="0"/>
              <a:t>O </a:t>
            </a:r>
            <a:r>
              <a:rPr lang="pt-BR" sz="2400" dirty="0" err="1"/>
              <a:t>Terraloc</a:t>
            </a:r>
            <a:r>
              <a:rPr lang="pt-BR" sz="2400" dirty="0"/>
              <a:t> Pro 2 ABEM é um sismógrafo versátil projetado para uma ampla gama de aplicações incluindo: mapeamento geológico, determinação da profundidade do leito rochoso, qualidade do leito rochoso, estabilidade do solo e localização de fraturas e zonas fracas.</a:t>
            </a:r>
            <a:endParaRPr lang="en-US" sz="2400" dirty="0"/>
          </a:p>
        </p:txBody>
      </p:sp>
      <p:pic>
        <p:nvPicPr>
          <p:cNvPr id="3" name="Imagen 2">
            <a:extLst>
              <a:ext uri="{FF2B5EF4-FFF2-40B4-BE49-F238E27FC236}">
                <a16:creationId xmlns:a16="http://schemas.microsoft.com/office/drawing/2014/main" id="{20600758-1BB7-4888-A4D7-6962D6745FF8}"/>
              </a:ext>
            </a:extLst>
          </p:cNvPr>
          <p:cNvPicPr>
            <a:picLocks noChangeAspect="1"/>
          </p:cNvPicPr>
          <p:nvPr/>
        </p:nvPicPr>
        <p:blipFill>
          <a:blip r:embed="rId3"/>
          <a:stretch>
            <a:fillRect/>
          </a:stretch>
        </p:blipFill>
        <p:spPr>
          <a:xfrm>
            <a:off x="267201" y="1320916"/>
            <a:ext cx="4304799" cy="3209495"/>
          </a:xfrm>
          <a:prstGeom prst="rect">
            <a:avLst/>
          </a:prstGeom>
        </p:spPr>
      </p:pic>
      <p:pic>
        <p:nvPicPr>
          <p:cNvPr id="5" name="Imagem 4">
            <a:extLst>
              <a:ext uri="{FF2B5EF4-FFF2-40B4-BE49-F238E27FC236}">
                <a16:creationId xmlns:a16="http://schemas.microsoft.com/office/drawing/2014/main" id="{1F16FE1D-A6CF-49F1-8902-00744624BE25}"/>
              </a:ext>
            </a:extLst>
          </p:cNvPr>
          <p:cNvPicPr>
            <a:picLocks noChangeAspect="1"/>
          </p:cNvPicPr>
          <p:nvPr/>
        </p:nvPicPr>
        <p:blipFill>
          <a:blip r:embed="rId4"/>
          <a:stretch>
            <a:fillRect/>
          </a:stretch>
        </p:blipFill>
        <p:spPr>
          <a:xfrm>
            <a:off x="8363046" y="1"/>
            <a:ext cx="697674" cy="593766"/>
          </a:xfrm>
          <a:prstGeom prst="rect">
            <a:avLst/>
          </a:prstGeom>
        </p:spPr>
      </p:pic>
    </p:spTree>
    <p:extLst>
      <p:ext uri="{BB962C8B-B14F-4D97-AF65-F5344CB8AC3E}">
        <p14:creationId xmlns:p14="http://schemas.microsoft.com/office/powerpoint/2010/main" val="15816567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EA780AC9-A95D-481D-BABE-8326233EEDF1}"/>
              </a:ext>
            </a:extLst>
          </p:cNvPr>
          <p:cNvPicPr>
            <a:picLocks noChangeAspect="1"/>
          </p:cNvPicPr>
          <p:nvPr/>
        </p:nvPicPr>
        <p:blipFill>
          <a:blip r:embed="rId2"/>
          <a:stretch>
            <a:fillRect/>
          </a:stretch>
        </p:blipFill>
        <p:spPr>
          <a:xfrm>
            <a:off x="919646" y="78117"/>
            <a:ext cx="7304707" cy="4987266"/>
          </a:xfrm>
          <a:prstGeom prst="rect">
            <a:avLst/>
          </a:prstGeom>
        </p:spPr>
      </p:pic>
      <p:pic>
        <p:nvPicPr>
          <p:cNvPr id="3" name="Imagem 2">
            <a:extLst>
              <a:ext uri="{FF2B5EF4-FFF2-40B4-BE49-F238E27FC236}">
                <a16:creationId xmlns:a16="http://schemas.microsoft.com/office/drawing/2014/main" id="{FD15450D-93B3-4F7E-AD89-0DF238FEC3E3}"/>
              </a:ext>
            </a:extLst>
          </p:cNvPr>
          <p:cNvPicPr>
            <a:picLocks noChangeAspect="1"/>
          </p:cNvPicPr>
          <p:nvPr/>
        </p:nvPicPr>
        <p:blipFill>
          <a:blip r:embed="rId3"/>
          <a:stretch>
            <a:fillRect/>
          </a:stretch>
        </p:blipFill>
        <p:spPr>
          <a:xfrm>
            <a:off x="8363046" y="1"/>
            <a:ext cx="697674" cy="593766"/>
          </a:xfrm>
          <a:prstGeom prst="rect">
            <a:avLst/>
          </a:prstGeom>
        </p:spPr>
      </p:pic>
      <p:sp>
        <p:nvSpPr>
          <p:cNvPr id="2" name="CaixaDeTexto 1">
            <a:extLst>
              <a:ext uri="{FF2B5EF4-FFF2-40B4-BE49-F238E27FC236}">
                <a16:creationId xmlns:a16="http://schemas.microsoft.com/office/drawing/2014/main" id="{5CEFA3C6-E6AC-4A28-814F-9D1F1A4B8542}"/>
              </a:ext>
            </a:extLst>
          </p:cNvPr>
          <p:cNvSpPr txBox="1"/>
          <p:nvPr/>
        </p:nvSpPr>
        <p:spPr>
          <a:xfrm>
            <a:off x="918212" y="581892"/>
            <a:ext cx="2953144" cy="313932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pt-BR" b="1" dirty="0"/>
              <a:t>Reflexão</a:t>
            </a:r>
          </a:p>
          <a:p>
            <a:pPr marL="285750" indent="-285750">
              <a:buFont typeface="Arial" panose="020B0604020202020204" pitchFamily="34" charset="0"/>
              <a:buChar char="•"/>
            </a:pPr>
            <a:r>
              <a:rPr lang="pt-BR" b="1" dirty="0"/>
              <a:t>Refração</a:t>
            </a:r>
          </a:p>
          <a:p>
            <a:pPr marL="285750" indent="-285750">
              <a:buFont typeface="Arial" panose="020B0604020202020204" pitchFamily="34" charset="0"/>
              <a:buChar char="•"/>
            </a:pPr>
            <a:r>
              <a:rPr lang="pt-BR" b="1" dirty="0"/>
              <a:t>Tomografia de perfuração</a:t>
            </a:r>
          </a:p>
          <a:p>
            <a:pPr marL="285750" indent="-285750">
              <a:buFont typeface="Arial" panose="020B0604020202020204" pitchFamily="34" charset="0"/>
              <a:buChar char="•"/>
            </a:pPr>
            <a:r>
              <a:rPr lang="pt-BR" b="1" dirty="0"/>
              <a:t>VSP</a:t>
            </a:r>
          </a:p>
          <a:p>
            <a:pPr marL="285750" indent="-285750">
              <a:buFont typeface="Arial" panose="020B0604020202020204" pitchFamily="34" charset="0"/>
              <a:buChar char="•"/>
            </a:pPr>
            <a:r>
              <a:rPr lang="pt-BR" b="1" dirty="0"/>
              <a:t>MASW</a:t>
            </a:r>
          </a:p>
          <a:p>
            <a:pPr marL="285750" indent="-285750">
              <a:buFont typeface="Arial" panose="020B0604020202020204" pitchFamily="34" charset="0"/>
              <a:buChar char="•"/>
            </a:pPr>
            <a:r>
              <a:rPr lang="pt-BR" b="1" dirty="0"/>
              <a:t>Marinho</a:t>
            </a:r>
          </a:p>
          <a:p>
            <a:pPr marL="285750" indent="-285750">
              <a:buFont typeface="Arial" panose="020B0604020202020204" pitchFamily="34" charset="0"/>
              <a:buChar char="•"/>
            </a:pPr>
            <a:r>
              <a:rPr lang="pt-BR" b="1" dirty="0"/>
              <a:t>Monitoramento de tremores</a:t>
            </a:r>
          </a:p>
          <a:p>
            <a:pPr marL="285750" indent="-285750">
              <a:buFont typeface="Arial" panose="020B0604020202020204" pitchFamily="34" charset="0"/>
              <a:buChar char="•"/>
            </a:pPr>
            <a:r>
              <a:rPr lang="pt-BR" b="1" dirty="0"/>
              <a:t>Medições de explosões e vibrações</a:t>
            </a:r>
          </a:p>
          <a:p>
            <a:pPr marL="285750" indent="-285750">
              <a:buFont typeface="Arial" panose="020B0604020202020204" pitchFamily="34" charset="0"/>
              <a:buChar char="•"/>
            </a:pPr>
            <a:endParaRPr lang="pt-BR" dirty="0"/>
          </a:p>
        </p:txBody>
      </p:sp>
    </p:spTree>
    <p:extLst>
      <p:ext uri="{BB962C8B-B14F-4D97-AF65-F5344CB8AC3E}">
        <p14:creationId xmlns:p14="http://schemas.microsoft.com/office/powerpoint/2010/main" val="417566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C653EFE-9BB8-45B5-A58D-48517DAF20B1}"/>
              </a:ext>
            </a:extLst>
          </p:cNvPr>
          <p:cNvPicPr>
            <a:picLocks noChangeAspect="1"/>
          </p:cNvPicPr>
          <p:nvPr/>
        </p:nvPicPr>
        <p:blipFill>
          <a:blip r:embed="rId2"/>
          <a:stretch>
            <a:fillRect/>
          </a:stretch>
        </p:blipFill>
        <p:spPr>
          <a:xfrm>
            <a:off x="641766" y="640219"/>
            <a:ext cx="7860468" cy="3863062"/>
          </a:xfrm>
          <a:prstGeom prst="rect">
            <a:avLst/>
          </a:prstGeom>
        </p:spPr>
      </p:pic>
      <p:pic>
        <p:nvPicPr>
          <p:cNvPr id="3" name="Imagem 2">
            <a:extLst>
              <a:ext uri="{FF2B5EF4-FFF2-40B4-BE49-F238E27FC236}">
                <a16:creationId xmlns:a16="http://schemas.microsoft.com/office/drawing/2014/main" id="{A57E75F4-B9E8-499C-88CF-7BA1E4DCB5ED}"/>
              </a:ext>
            </a:extLst>
          </p:cNvPr>
          <p:cNvPicPr>
            <a:picLocks noChangeAspect="1"/>
          </p:cNvPicPr>
          <p:nvPr/>
        </p:nvPicPr>
        <p:blipFill>
          <a:blip r:embed="rId3"/>
          <a:stretch>
            <a:fillRect/>
          </a:stretch>
        </p:blipFill>
        <p:spPr>
          <a:xfrm>
            <a:off x="8363046" y="1"/>
            <a:ext cx="697674" cy="593766"/>
          </a:xfrm>
          <a:prstGeom prst="rect">
            <a:avLst/>
          </a:prstGeom>
        </p:spPr>
      </p:pic>
    </p:spTree>
    <p:extLst>
      <p:ext uri="{BB962C8B-B14F-4D97-AF65-F5344CB8AC3E}">
        <p14:creationId xmlns:p14="http://schemas.microsoft.com/office/powerpoint/2010/main" val="347246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2700" y="463666"/>
            <a:ext cx="8229600" cy="857250"/>
          </a:xfrm>
        </p:spPr>
        <p:txBody>
          <a:bodyPr/>
          <a:lstStyle/>
          <a:p>
            <a:r>
              <a:rPr lang="en-GB" dirty="0" err="1"/>
              <a:t>WalkTEM</a:t>
            </a:r>
            <a:r>
              <a:rPr lang="en-GB" dirty="0"/>
              <a:t> + TX-60 ABEM</a:t>
            </a:r>
          </a:p>
        </p:txBody>
      </p:sp>
      <p:sp>
        <p:nvSpPr>
          <p:cNvPr id="15" name="Rectángulo 14">
            <a:extLst>
              <a:ext uri="{FF2B5EF4-FFF2-40B4-BE49-F238E27FC236}">
                <a16:creationId xmlns:a16="http://schemas.microsoft.com/office/drawing/2014/main" id="{86AB8EDD-E6A0-4BBA-AD47-308A63BCC249}"/>
              </a:ext>
            </a:extLst>
          </p:cNvPr>
          <p:cNvSpPr/>
          <p:nvPr/>
        </p:nvSpPr>
        <p:spPr>
          <a:xfrm>
            <a:off x="4721575" y="1176232"/>
            <a:ext cx="4162425" cy="3416320"/>
          </a:xfrm>
          <a:prstGeom prst="rect">
            <a:avLst/>
          </a:prstGeom>
        </p:spPr>
        <p:txBody>
          <a:bodyPr wrap="square">
            <a:spAutoFit/>
          </a:bodyPr>
          <a:lstStyle/>
          <a:p>
            <a:r>
              <a:rPr lang="pt-BR" sz="2400" dirty="0"/>
              <a:t>O </a:t>
            </a:r>
            <a:r>
              <a:rPr lang="pt-BR" sz="2400" dirty="0" err="1"/>
              <a:t>WalkTEM</a:t>
            </a:r>
            <a:r>
              <a:rPr lang="pt-BR" sz="2400" dirty="0"/>
              <a:t> ABEM é um sistema eletromagnético transitório projetado para pesquisas na superfície geológica próxima. Aplicações típicas incluem estudos de águas subterrâneas e salinidade, exploração mineral, investigações geotécnicas e ambientais.</a:t>
            </a:r>
            <a:endParaRPr lang="en-US" sz="2400" dirty="0"/>
          </a:p>
        </p:txBody>
      </p:sp>
      <p:pic>
        <p:nvPicPr>
          <p:cNvPr id="5" name="Imagen 4">
            <a:extLst>
              <a:ext uri="{FF2B5EF4-FFF2-40B4-BE49-F238E27FC236}">
                <a16:creationId xmlns:a16="http://schemas.microsoft.com/office/drawing/2014/main" id="{6FAB3789-8B4B-460E-966E-5DC442F2472D}"/>
              </a:ext>
            </a:extLst>
          </p:cNvPr>
          <p:cNvPicPr>
            <a:picLocks noChangeAspect="1"/>
          </p:cNvPicPr>
          <p:nvPr/>
        </p:nvPicPr>
        <p:blipFill>
          <a:blip r:embed="rId3"/>
          <a:stretch>
            <a:fillRect/>
          </a:stretch>
        </p:blipFill>
        <p:spPr>
          <a:xfrm>
            <a:off x="185912" y="1603808"/>
            <a:ext cx="4327998" cy="2705851"/>
          </a:xfrm>
          <a:prstGeom prst="rect">
            <a:avLst/>
          </a:prstGeom>
        </p:spPr>
      </p:pic>
      <p:pic>
        <p:nvPicPr>
          <p:cNvPr id="6" name="Imagem 5">
            <a:extLst>
              <a:ext uri="{FF2B5EF4-FFF2-40B4-BE49-F238E27FC236}">
                <a16:creationId xmlns:a16="http://schemas.microsoft.com/office/drawing/2014/main" id="{82B3C340-79CA-42A3-9B39-AD80904A4460}"/>
              </a:ext>
            </a:extLst>
          </p:cNvPr>
          <p:cNvPicPr>
            <a:picLocks noChangeAspect="1"/>
          </p:cNvPicPr>
          <p:nvPr/>
        </p:nvPicPr>
        <p:blipFill>
          <a:blip r:embed="rId4"/>
          <a:stretch>
            <a:fillRect/>
          </a:stretch>
        </p:blipFill>
        <p:spPr>
          <a:xfrm>
            <a:off x="8363046" y="1"/>
            <a:ext cx="697674" cy="593766"/>
          </a:xfrm>
          <a:prstGeom prst="rect">
            <a:avLst/>
          </a:prstGeom>
        </p:spPr>
      </p:pic>
    </p:spTree>
    <p:extLst>
      <p:ext uri="{BB962C8B-B14F-4D97-AF65-F5344CB8AC3E}">
        <p14:creationId xmlns:p14="http://schemas.microsoft.com/office/powerpoint/2010/main" val="22873677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80EB00-1F50-4BE7-9B98-8C133129E363}"/>
              </a:ext>
            </a:extLst>
          </p:cNvPr>
          <p:cNvPicPr>
            <a:picLocks noChangeAspect="1"/>
          </p:cNvPicPr>
          <p:nvPr/>
        </p:nvPicPr>
        <p:blipFill>
          <a:blip r:embed="rId2"/>
          <a:stretch>
            <a:fillRect/>
          </a:stretch>
        </p:blipFill>
        <p:spPr>
          <a:xfrm>
            <a:off x="3416968" y="707869"/>
            <a:ext cx="5727032" cy="2969733"/>
          </a:xfrm>
          <a:prstGeom prst="rect">
            <a:avLst/>
          </a:prstGeom>
        </p:spPr>
      </p:pic>
      <p:graphicFrame>
        <p:nvGraphicFramePr>
          <p:cNvPr id="5" name="Group 33">
            <a:extLst>
              <a:ext uri="{FF2B5EF4-FFF2-40B4-BE49-F238E27FC236}">
                <a16:creationId xmlns:a16="http://schemas.microsoft.com/office/drawing/2014/main" id="{17627125-B07A-44CD-AA23-3B30325002ED}"/>
              </a:ext>
            </a:extLst>
          </p:cNvPr>
          <p:cNvGraphicFramePr>
            <a:graphicFrameLocks noGrp="1"/>
          </p:cNvGraphicFramePr>
          <p:nvPr>
            <p:extLst>
              <p:ext uri="{D42A27DB-BD31-4B8C-83A1-F6EECF244321}">
                <p14:modId xmlns:p14="http://schemas.microsoft.com/office/powerpoint/2010/main" val="1975712888"/>
              </p:ext>
            </p:extLst>
          </p:nvPr>
        </p:nvGraphicFramePr>
        <p:xfrm>
          <a:off x="0" y="2571750"/>
          <a:ext cx="3736975" cy="2211705"/>
        </p:xfrm>
        <a:graphic>
          <a:graphicData uri="http://schemas.openxmlformats.org/drawingml/2006/table">
            <a:tbl>
              <a:tblPr/>
              <a:tblGrid>
                <a:gridCol w="157517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1680">
                  <a:extLst>
                    <a:ext uri="{9D8B030D-6E8A-4147-A177-3AD203B41FA5}">
                      <a16:colId xmlns:a16="http://schemas.microsoft.com/office/drawing/2014/main" val="20002"/>
                    </a:ext>
                  </a:extLst>
                </a:gridCol>
              </a:tblGrid>
              <a:tr h="371475">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FFFFFF"/>
                          </a:solidFill>
                          <a:effectLst/>
                          <a:latin typeface="Calibri" pitchFamily="34" charset="0"/>
                          <a:cs typeface="Arial" charset="0"/>
                        </a:rPr>
                        <a:t>Profundidade típica de penetração usando o </a:t>
                      </a:r>
                      <a:r>
                        <a:rPr kumimoji="0" lang="pt-BR" sz="1600" b="0" i="0" u="none" strike="noStrike" cap="none" normalizeH="0" baseline="0" dirty="0" err="1">
                          <a:ln>
                            <a:noFill/>
                          </a:ln>
                          <a:solidFill>
                            <a:srgbClr val="FFFFFF"/>
                          </a:solidFill>
                          <a:effectLst/>
                          <a:latin typeface="Calibri" pitchFamily="34" charset="0"/>
                          <a:cs typeface="Arial" charset="0"/>
                        </a:rPr>
                        <a:t>WalkTEM</a:t>
                      </a:r>
                      <a:r>
                        <a:rPr kumimoji="0" lang="pt-BR" sz="1600" b="0" i="0" u="none" strike="noStrike" cap="none" normalizeH="0" baseline="0" dirty="0">
                          <a:ln>
                            <a:noFill/>
                          </a:ln>
                          <a:solidFill>
                            <a:srgbClr val="FFFFFF"/>
                          </a:solidFill>
                          <a:effectLst/>
                          <a:latin typeface="Calibri" pitchFamily="34" charset="0"/>
                          <a:cs typeface="Arial" charset="0"/>
                        </a:rPr>
                        <a:t> em diferentes configurações</a:t>
                      </a:r>
                      <a:endParaRPr kumimoji="0" lang="en-US" sz="1600" b="0" i="0" u="none" strike="noStrike" cap="none" normalizeH="0" baseline="0" dirty="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cs typeface="Arial" charset="0"/>
                        </a:rPr>
                        <a:t>TX loop</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Calibri" pitchFamily="34" charset="0"/>
                          <a:cs typeface="Arial" charset="0"/>
                        </a:rPr>
                        <a:t>Antena</a:t>
                      </a:r>
                      <a:r>
                        <a:rPr kumimoji="0" lang="en-US" sz="1400" b="0" i="0" u="none" strike="noStrike" cap="none" normalizeH="0" baseline="0" dirty="0">
                          <a:ln>
                            <a:noFill/>
                          </a:ln>
                          <a:solidFill>
                            <a:srgbClr val="000000"/>
                          </a:solidFill>
                          <a:effectLst/>
                          <a:latin typeface="Calibri" pitchFamily="34" charset="0"/>
                          <a:cs typeface="Arial" charset="0"/>
                        </a:rPr>
                        <a:t> </a:t>
                      </a:r>
                      <a:br>
                        <a:rPr kumimoji="0" lang="en-US" sz="1400" b="0" i="0" u="none" strike="noStrike" cap="none" normalizeH="0" baseline="0" dirty="0">
                          <a:ln>
                            <a:noFill/>
                          </a:ln>
                          <a:solidFill>
                            <a:srgbClr val="000000"/>
                          </a:solidFill>
                          <a:effectLst/>
                          <a:latin typeface="Calibri" pitchFamily="34" charset="0"/>
                          <a:cs typeface="Arial" charset="0"/>
                        </a:rPr>
                      </a:br>
                      <a:r>
                        <a:rPr kumimoji="0" lang="en-US" sz="1400" b="0" i="0" u="none" strike="noStrike" cap="none" normalizeH="0" baseline="0" dirty="0">
                          <a:ln>
                            <a:noFill/>
                          </a:ln>
                          <a:solidFill>
                            <a:srgbClr val="000000"/>
                          </a:solidFill>
                          <a:effectLst/>
                          <a:latin typeface="Calibri" pitchFamily="34" charset="0"/>
                          <a:cs typeface="Arial" charset="0"/>
                        </a:rPr>
                        <a:t>RC-5</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Calibri" pitchFamily="34" charset="0"/>
                          <a:cs typeface="Arial" charset="0"/>
                        </a:rPr>
                        <a:t>Antena</a:t>
                      </a:r>
                      <a:r>
                        <a:rPr kumimoji="0" lang="en-US" sz="1400" b="0" i="0" u="none" strike="noStrike" cap="none" normalizeH="0" baseline="0" dirty="0">
                          <a:ln>
                            <a:noFill/>
                          </a:ln>
                          <a:solidFill>
                            <a:srgbClr val="000000"/>
                          </a:solidFill>
                          <a:effectLst/>
                          <a:latin typeface="Calibri" pitchFamily="34" charset="0"/>
                          <a:cs typeface="Arial" charset="0"/>
                        </a:rPr>
                        <a:t>      RC-200</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a:ln>
                            <a:noFill/>
                          </a:ln>
                          <a:solidFill>
                            <a:srgbClr val="000000"/>
                          </a:solidFill>
                          <a:effectLst/>
                          <a:latin typeface="Calibri" pitchFamily="34" charset="0"/>
                          <a:cs typeface="Arial" charset="0"/>
                        </a:rPr>
                        <a:t>40 x 40 m </a:t>
                      </a:r>
                      <a:r>
                        <a:rPr kumimoji="0" lang="sv-SE" sz="1200" b="0" i="0" u="none" strike="noStrike" cap="none" normalizeH="0" baseline="0" dirty="0">
                          <a:ln>
                            <a:noFill/>
                          </a:ln>
                          <a:solidFill>
                            <a:srgbClr val="000000"/>
                          </a:solidFill>
                          <a:effectLst/>
                          <a:latin typeface="Calibri" pitchFamily="34" charset="0"/>
                          <a:cs typeface="Arial" charset="0"/>
                        </a:rPr>
                        <a:t>(TL-1k6)</a:t>
                      </a:r>
                      <a:r>
                        <a:rPr kumimoji="0" lang="sv-SE" sz="1400" b="0" i="0" u="none" strike="noStrike" cap="none" normalizeH="0" baseline="0" dirty="0">
                          <a:ln>
                            <a:noFill/>
                          </a:ln>
                          <a:solidFill>
                            <a:srgbClr val="000000"/>
                          </a:solidFill>
                          <a:effectLst/>
                          <a:latin typeface="Calibri" pitchFamily="34" charset="0"/>
                          <a:cs typeface="Arial" charset="0"/>
                        </a:rPr>
                        <a:t> </a:t>
                      </a:r>
                      <a:endParaRPr kumimoji="0" lang="en-US" sz="1400" b="0" i="0" u="none" strike="noStrike" cap="none" normalizeH="0" baseline="0" dirty="0">
                        <a:ln>
                          <a:noFill/>
                        </a:ln>
                        <a:solidFill>
                          <a:srgbClr val="000000"/>
                        </a:solidFill>
                        <a:effectLst/>
                        <a:latin typeface="Calibri" pitchFamily="34" charset="0"/>
                        <a:cs typeface="Arial"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v-SE" sz="1400" b="0" i="0" u="none" strike="noStrike" cap="none" normalizeH="0" baseline="0" dirty="0">
                          <a:ln>
                            <a:noFill/>
                          </a:ln>
                          <a:solidFill>
                            <a:srgbClr val="000000"/>
                          </a:solidFill>
                          <a:effectLst/>
                          <a:latin typeface="Calibri" pitchFamily="34" charset="0"/>
                          <a:cs typeface="Arial" charset="0"/>
                        </a:rPr>
                        <a:t>150 m </a:t>
                      </a:r>
                      <a:endParaRPr kumimoji="0" lang="en-US" sz="1400" b="0" i="0" u="none" strike="noStrike" cap="none" normalizeH="0" baseline="0" dirty="0">
                        <a:ln>
                          <a:noFill/>
                        </a:ln>
                        <a:solidFill>
                          <a:srgbClr val="000000"/>
                        </a:solidFill>
                        <a:effectLst/>
                        <a:latin typeface="Calibri" pitchFamily="34" charset="0"/>
                        <a:cs typeface="Arial"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pitchFamily="34" charset="0"/>
                          <a:cs typeface="Arial" charset="0"/>
                        </a:rPr>
                        <a:t>300 m</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cs typeface="Arial" charset="0"/>
                        </a:rPr>
                        <a:t>100 x 100 m </a:t>
                      </a:r>
                      <a:r>
                        <a:rPr kumimoji="0" lang="en-US" sz="1200" b="0" i="0" u="none" strike="noStrike" cap="none" normalizeH="0" baseline="0" dirty="0">
                          <a:ln>
                            <a:noFill/>
                          </a:ln>
                          <a:solidFill>
                            <a:srgbClr val="000000"/>
                          </a:solidFill>
                          <a:effectLst/>
                          <a:latin typeface="Calibri" pitchFamily="34" charset="0"/>
                          <a:cs typeface="Arial" charset="0"/>
                        </a:rPr>
                        <a:t>(TL-10k)</a:t>
                      </a:r>
                      <a:endParaRPr kumimoji="0" lang="en-US" sz="1400" b="0" i="0" u="none" strike="noStrike" cap="none" normalizeH="0" baseline="0" dirty="0">
                        <a:ln>
                          <a:noFill/>
                        </a:ln>
                        <a:solidFill>
                          <a:srgbClr val="000000"/>
                        </a:solidFill>
                        <a:effectLst/>
                        <a:latin typeface="Calibri" pitchFamily="34" charset="0"/>
                        <a:cs typeface="Arial"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cs typeface="Arial" charset="0"/>
                        </a:rPr>
                        <a:t>250 m</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cs typeface="Arial" charset="0"/>
                        </a:rPr>
                        <a:t>400 m</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cs typeface="Arial" charset="0"/>
                        </a:rPr>
                        <a:t>200 x 200 m </a:t>
                      </a:r>
                      <a:r>
                        <a:rPr kumimoji="0" lang="en-US" sz="1200" b="0" i="0" u="none" strike="noStrike" cap="none" normalizeH="0" baseline="0" dirty="0">
                          <a:ln>
                            <a:noFill/>
                          </a:ln>
                          <a:solidFill>
                            <a:srgbClr val="000000"/>
                          </a:solidFill>
                          <a:effectLst/>
                          <a:latin typeface="Calibri" pitchFamily="34" charset="0"/>
                          <a:cs typeface="Arial" charset="0"/>
                        </a:rPr>
                        <a:t>(TL-40k)</a:t>
                      </a:r>
                      <a:r>
                        <a:rPr kumimoji="0" lang="en-US" sz="1400" b="0" i="0" u="none" strike="noStrike" cap="none" normalizeH="0" baseline="0" dirty="0">
                          <a:ln>
                            <a:noFill/>
                          </a:ln>
                          <a:solidFill>
                            <a:srgbClr val="000000"/>
                          </a:solidFill>
                          <a:effectLst/>
                          <a:latin typeface="Calibri" pitchFamily="34" charset="0"/>
                          <a:cs typeface="Arial" charset="0"/>
                        </a:rPr>
                        <a:t> </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cs typeface="Arial" charset="0"/>
                        </a:rPr>
                        <a:t>Not used</a:t>
                      </a: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pitchFamily="34" charset="0"/>
                          <a:cs typeface="Arial" charset="0"/>
                        </a:rPr>
                        <a:t>500 m</a:t>
                      </a:r>
                      <a:endParaRPr kumimoji="0" lang="sv-SE" sz="1400" b="0" i="0" u="none" strike="noStrike" cap="none" normalizeH="0" baseline="0" dirty="0">
                        <a:ln>
                          <a:noFill/>
                        </a:ln>
                        <a:solidFill>
                          <a:srgbClr val="000000"/>
                        </a:solidFill>
                        <a:effectLst/>
                        <a:latin typeface="Calibri" pitchFamily="34" charset="0"/>
                        <a:cs typeface="Arial" charset="0"/>
                      </a:endParaRPr>
                    </a:p>
                  </a:txBody>
                  <a:tcPr marL="45720" marR="457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pic>
        <p:nvPicPr>
          <p:cNvPr id="6" name="Imagem 5">
            <a:extLst>
              <a:ext uri="{FF2B5EF4-FFF2-40B4-BE49-F238E27FC236}">
                <a16:creationId xmlns:a16="http://schemas.microsoft.com/office/drawing/2014/main" id="{16BD9B36-5729-42C8-9D21-360914130A9D}"/>
              </a:ext>
            </a:extLst>
          </p:cNvPr>
          <p:cNvPicPr>
            <a:picLocks noChangeAspect="1"/>
          </p:cNvPicPr>
          <p:nvPr/>
        </p:nvPicPr>
        <p:blipFill>
          <a:blip r:embed="rId3"/>
          <a:stretch>
            <a:fillRect/>
          </a:stretch>
        </p:blipFill>
        <p:spPr>
          <a:xfrm>
            <a:off x="8363046" y="1"/>
            <a:ext cx="697674" cy="593766"/>
          </a:xfrm>
          <a:prstGeom prst="rect">
            <a:avLst/>
          </a:prstGeom>
        </p:spPr>
      </p:pic>
      <p:sp>
        <p:nvSpPr>
          <p:cNvPr id="2" name="CaixaDeTexto 1">
            <a:extLst>
              <a:ext uri="{FF2B5EF4-FFF2-40B4-BE49-F238E27FC236}">
                <a16:creationId xmlns:a16="http://schemas.microsoft.com/office/drawing/2014/main" id="{A28DF2B3-2860-4BBE-B786-B22E454B0BA2}"/>
              </a:ext>
            </a:extLst>
          </p:cNvPr>
          <p:cNvSpPr txBox="1"/>
          <p:nvPr/>
        </p:nvSpPr>
        <p:spPr>
          <a:xfrm>
            <a:off x="3503222" y="795647"/>
            <a:ext cx="2671947" cy="307777"/>
          </a:xfrm>
          <a:prstGeom prst="rect">
            <a:avLst/>
          </a:prstGeom>
          <a:solidFill>
            <a:schemeClr val="bg1"/>
          </a:solidFill>
        </p:spPr>
        <p:txBody>
          <a:bodyPr wrap="square" rtlCol="0">
            <a:spAutoFit/>
          </a:bodyPr>
          <a:lstStyle/>
          <a:p>
            <a:r>
              <a:rPr lang="pt-BR" sz="1400" b="1" dirty="0" err="1">
                <a:solidFill>
                  <a:schemeClr val="accent3">
                    <a:lumMod val="75000"/>
                  </a:schemeClr>
                </a:solidFill>
              </a:rPr>
              <a:t>WalkTEM</a:t>
            </a:r>
            <a:r>
              <a:rPr lang="pt-BR" sz="1400" b="1" dirty="0">
                <a:solidFill>
                  <a:schemeClr val="accent3">
                    <a:lumMod val="75000"/>
                  </a:schemeClr>
                </a:solidFill>
              </a:rPr>
              <a:t> – Descrição do Sistema</a:t>
            </a:r>
          </a:p>
        </p:txBody>
      </p:sp>
    </p:spTree>
    <p:extLst>
      <p:ext uri="{BB962C8B-B14F-4D97-AF65-F5344CB8AC3E}">
        <p14:creationId xmlns:p14="http://schemas.microsoft.com/office/powerpoint/2010/main" val="257970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7884E07-97D0-444C-9DF9-E554D6CC45EC}"/>
              </a:ext>
            </a:extLst>
          </p:cNvPr>
          <p:cNvPicPr>
            <a:picLocks noChangeAspect="1"/>
          </p:cNvPicPr>
          <p:nvPr/>
        </p:nvPicPr>
        <p:blipFill>
          <a:blip r:embed="rId2"/>
          <a:stretch>
            <a:fillRect/>
          </a:stretch>
        </p:blipFill>
        <p:spPr>
          <a:xfrm>
            <a:off x="4443206" y="603956"/>
            <a:ext cx="3731392" cy="3935587"/>
          </a:xfrm>
          <a:prstGeom prst="rect">
            <a:avLst/>
          </a:prstGeom>
        </p:spPr>
      </p:pic>
      <p:sp>
        <p:nvSpPr>
          <p:cNvPr id="10" name="CuadroTexto 9">
            <a:extLst>
              <a:ext uri="{FF2B5EF4-FFF2-40B4-BE49-F238E27FC236}">
                <a16:creationId xmlns:a16="http://schemas.microsoft.com/office/drawing/2014/main" id="{709F01F1-7A0D-4FE5-951E-34C8E2BAF358}"/>
              </a:ext>
            </a:extLst>
          </p:cNvPr>
          <p:cNvSpPr txBox="1"/>
          <p:nvPr/>
        </p:nvSpPr>
        <p:spPr>
          <a:xfrm>
            <a:off x="577516" y="1203158"/>
            <a:ext cx="2622884" cy="646331"/>
          </a:xfrm>
          <a:prstGeom prst="rect">
            <a:avLst/>
          </a:prstGeom>
          <a:noFill/>
        </p:spPr>
        <p:txBody>
          <a:bodyPr wrap="square" rtlCol="0">
            <a:spAutoFit/>
          </a:bodyPr>
          <a:lstStyle/>
          <a:p>
            <a:r>
              <a:rPr lang="es-CO" dirty="0" err="1"/>
              <a:t>Vá</a:t>
            </a:r>
            <a:r>
              <a:rPr lang="es-CO" dirty="0"/>
              <a:t> </a:t>
            </a:r>
            <a:r>
              <a:rPr lang="es-CO" dirty="0" err="1"/>
              <a:t>mais</a:t>
            </a:r>
            <a:r>
              <a:rPr lang="es-CO" dirty="0"/>
              <a:t> fundo usando o TX-60 </a:t>
            </a:r>
            <a:endParaRPr lang="en-US" dirty="0"/>
          </a:p>
        </p:txBody>
      </p:sp>
      <p:pic>
        <p:nvPicPr>
          <p:cNvPr id="11" name="Imagen 10">
            <a:extLst>
              <a:ext uri="{FF2B5EF4-FFF2-40B4-BE49-F238E27FC236}">
                <a16:creationId xmlns:a16="http://schemas.microsoft.com/office/drawing/2014/main" id="{22BDF681-810C-468E-ABEB-795E59B2BEB2}"/>
              </a:ext>
            </a:extLst>
          </p:cNvPr>
          <p:cNvPicPr>
            <a:picLocks noChangeAspect="1"/>
          </p:cNvPicPr>
          <p:nvPr/>
        </p:nvPicPr>
        <p:blipFill>
          <a:blip r:embed="rId3"/>
          <a:stretch>
            <a:fillRect/>
          </a:stretch>
        </p:blipFill>
        <p:spPr>
          <a:xfrm>
            <a:off x="282591" y="2196004"/>
            <a:ext cx="3026094" cy="2715725"/>
          </a:xfrm>
          <a:prstGeom prst="rect">
            <a:avLst/>
          </a:prstGeom>
        </p:spPr>
      </p:pic>
      <p:pic>
        <p:nvPicPr>
          <p:cNvPr id="5" name="Imagem 4">
            <a:extLst>
              <a:ext uri="{FF2B5EF4-FFF2-40B4-BE49-F238E27FC236}">
                <a16:creationId xmlns:a16="http://schemas.microsoft.com/office/drawing/2014/main" id="{46517257-618C-4CA2-8C49-17C9C8AFE666}"/>
              </a:ext>
            </a:extLst>
          </p:cNvPr>
          <p:cNvPicPr>
            <a:picLocks noChangeAspect="1"/>
          </p:cNvPicPr>
          <p:nvPr/>
        </p:nvPicPr>
        <p:blipFill>
          <a:blip r:embed="rId4"/>
          <a:stretch>
            <a:fillRect/>
          </a:stretch>
        </p:blipFill>
        <p:spPr>
          <a:xfrm>
            <a:off x="8363046" y="1"/>
            <a:ext cx="697674" cy="593766"/>
          </a:xfrm>
          <a:prstGeom prst="rect">
            <a:avLst/>
          </a:prstGeom>
        </p:spPr>
      </p:pic>
      <p:sp>
        <p:nvSpPr>
          <p:cNvPr id="2" name="CaixaDeTexto 1">
            <a:extLst>
              <a:ext uri="{FF2B5EF4-FFF2-40B4-BE49-F238E27FC236}">
                <a16:creationId xmlns:a16="http://schemas.microsoft.com/office/drawing/2014/main" id="{93EDE6A4-E30C-4095-AEAC-3D865AD36A16}"/>
              </a:ext>
            </a:extLst>
          </p:cNvPr>
          <p:cNvSpPr txBox="1"/>
          <p:nvPr/>
        </p:nvSpPr>
        <p:spPr>
          <a:xfrm>
            <a:off x="6506121" y="4139433"/>
            <a:ext cx="1856925" cy="400110"/>
          </a:xfrm>
          <a:prstGeom prst="rect">
            <a:avLst/>
          </a:prstGeom>
          <a:solidFill>
            <a:schemeClr val="bg1"/>
          </a:solidFill>
          <a:ln w="19050">
            <a:solidFill>
              <a:schemeClr val="accent4"/>
            </a:solidFill>
          </a:ln>
        </p:spPr>
        <p:txBody>
          <a:bodyPr wrap="square" rtlCol="0">
            <a:spAutoFit/>
          </a:bodyPr>
          <a:lstStyle/>
          <a:p>
            <a:r>
              <a:rPr lang="pt-BR" sz="1000" dirty="0"/>
              <a:t>NOTA:</a:t>
            </a:r>
          </a:p>
          <a:p>
            <a:r>
              <a:rPr lang="pt-BR" sz="1000" dirty="0"/>
              <a:t>A ilustração não está em escala</a:t>
            </a:r>
          </a:p>
        </p:txBody>
      </p:sp>
    </p:spTree>
    <p:extLst>
      <p:ext uri="{BB962C8B-B14F-4D97-AF65-F5344CB8AC3E}">
        <p14:creationId xmlns:p14="http://schemas.microsoft.com/office/powerpoint/2010/main" val="70838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2700" y="463666"/>
            <a:ext cx="8229600" cy="857250"/>
          </a:xfrm>
        </p:spPr>
        <p:txBody>
          <a:bodyPr/>
          <a:lstStyle/>
          <a:p>
            <a:r>
              <a:rPr lang="en-GB" dirty="0" err="1"/>
              <a:t>Terrameter</a:t>
            </a:r>
            <a:r>
              <a:rPr lang="en-GB" dirty="0"/>
              <a:t> LS2 ABEM</a:t>
            </a:r>
          </a:p>
        </p:txBody>
      </p:sp>
      <p:sp>
        <p:nvSpPr>
          <p:cNvPr id="15" name="Rectángulo 14">
            <a:extLst>
              <a:ext uri="{FF2B5EF4-FFF2-40B4-BE49-F238E27FC236}">
                <a16:creationId xmlns:a16="http://schemas.microsoft.com/office/drawing/2014/main" id="{86AB8EDD-E6A0-4BBA-AD47-308A63BCC249}"/>
              </a:ext>
            </a:extLst>
          </p:cNvPr>
          <p:cNvSpPr/>
          <p:nvPr/>
        </p:nvSpPr>
        <p:spPr>
          <a:xfrm>
            <a:off x="4697825" y="910019"/>
            <a:ext cx="4162425" cy="4093428"/>
          </a:xfrm>
          <a:prstGeom prst="rect">
            <a:avLst/>
          </a:prstGeom>
        </p:spPr>
        <p:txBody>
          <a:bodyPr wrap="square">
            <a:spAutoFit/>
          </a:bodyPr>
          <a:lstStyle/>
          <a:p>
            <a:pPr algn="just"/>
            <a:r>
              <a:rPr lang="pt-BR" sz="2000" dirty="0"/>
              <a:t>O </a:t>
            </a:r>
            <a:r>
              <a:rPr lang="pt-BR" sz="2000" dirty="0" err="1"/>
              <a:t>Terrameter</a:t>
            </a:r>
            <a:r>
              <a:rPr lang="pt-BR" sz="2000" dirty="0"/>
              <a:t> LS 2 da ABEM é um instrumento de resistividade / IP líder mundial que pode ser usado para uma ampla gama de aplicações. Com um extenso sistema de licenciamento de software, ele fica disponível em várias configurações, desenvolvidas para atender às suas necessidades. O mais recente recurso do </a:t>
            </a:r>
            <a:r>
              <a:rPr lang="pt-BR" sz="2000" dirty="0" err="1"/>
              <a:t>Terrameter</a:t>
            </a:r>
            <a:r>
              <a:rPr lang="pt-BR" sz="2000" dirty="0"/>
              <a:t> LS 2 é o ciclo de trabalho IP 100%, adicionado para maior velocidade de medição e melhor qualidade de dados.</a:t>
            </a:r>
            <a:endParaRPr lang="en-US" sz="2000" dirty="0"/>
          </a:p>
        </p:txBody>
      </p:sp>
      <p:pic>
        <p:nvPicPr>
          <p:cNvPr id="5" name="Bildobjekt 3">
            <a:extLst>
              <a:ext uri="{FF2B5EF4-FFF2-40B4-BE49-F238E27FC236}">
                <a16:creationId xmlns:a16="http://schemas.microsoft.com/office/drawing/2014/main" id="{A3BCB304-63CC-4EE3-8482-8D4882D7085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3447" y="1490368"/>
            <a:ext cx="4407382" cy="2932731"/>
          </a:xfrm>
          <a:prstGeom prst="rect">
            <a:avLst/>
          </a:prstGeom>
        </p:spPr>
      </p:pic>
      <p:pic>
        <p:nvPicPr>
          <p:cNvPr id="6" name="Imagem 5">
            <a:extLst>
              <a:ext uri="{FF2B5EF4-FFF2-40B4-BE49-F238E27FC236}">
                <a16:creationId xmlns:a16="http://schemas.microsoft.com/office/drawing/2014/main" id="{835972A9-A7D6-425D-B9DC-4C5653CF0815}"/>
              </a:ext>
            </a:extLst>
          </p:cNvPr>
          <p:cNvPicPr>
            <a:picLocks noChangeAspect="1"/>
          </p:cNvPicPr>
          <p:nvPr/>
        </p:nvPicPr>
        <p:blipFill>
          <a:blip r:embed="rId4"/>
          <a:stretch>
            <a:fillRect/>
          </a:stretch>
        </p:blipFill>
        <p:spPr>
          <a:xfrm>
            <a:off x="8363046" y="1"/>
            <a:ext cx="697674" cy="593766"/>
          </a:xfrm>
          <a:prstGeom prst="rect">
            <a:avLst/>
          </a:prstGeom>
        </p:spPr>
      </p:pic>
    </p:spTree>
    <p:extLst>
      <p:ext uri="{BB962C8B-B14F-4D97-AF65-F5344CB8AC3E}">
        <p14:creationId xmlns:p14="http://schemas.microsoft.com/office/powerpoint/2010/main" val="6896413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9365EED-B39C-48FC-BA47-E62113E1603C}"/>
              </a:ext>
            </a:extLst>
          </p:cNvPr>
          <p:cNvSpPr txBox="1">
            <a:spLocks/>
          </p:cNvSpPr>
          <p:nvPr/>
        </p:nvSpPr>
        <p:spPr>
          <a:xfrm>
            <a:off x="1981200" y="1814170"/>
            <a:ext cx="8229600" cy="42754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pt-BR" altLang="sv-SE" sz="1400" dirty="0"/>
              <a:t>Obtenha uma boa visão geral geológica e cobertura de dados contínua;</a:t>
            </a:r>
            <a:endParaRPr lang="sv-SE" altLang="sv-SE" sz="1400" dirty="0"/>
          </a:p>
          <a:p>
            <a:endParaRPr lang="sv-SE" altLang="sv-SE" sz="200" dirty="0"/>
          </a:p>
          <a:p>
            <a:r>
              <a:rPr lang="pt-BR" altLang="sv-SE" sz="1400" dirty="0"/>
              <a:t>Base de baixo custo para perfuração, amostragem e outras investigações</a:t>
            </a:r>
            <a:r>
              <a:rPr lang="sv-SE" altLang="sv-SE" sz="1400" dirty="0"/>
              <a:t>;</a:t>
            </a:r>
          </a:p>
          <a:p>
            <a:endParaRPr lang="sv-SE" altLang="sv-SE" sz="200" dirty="0"/>
          </a:p>
          <a:p>
            <a:r>
              <a:rPr lang="sv-SE" altLang="sv-SE" sz="1400" dirty="0"/>
              <a:t>Muitas possibilidades em diferentes aplicações:</a:t>
            </a:r>
          </a:p>
          <a:p>
            <a:pPr lvl="1"/>
            <a:r>
              <a:rPr lang="sv-SE" altLang="sv-SE" sz="1200" dirty="0"/>
              <a:t>Investigações de águas subterrâneas</a:t>
            </a:r>
          </a:p>
          <a:p>
            <a:pPr lvl="1"/>
            <a:r>
              <a:rPr lang="sv-SE" altLang="sv-SE" sz="1200" dirty="0"/>
              <a:t>Mapeamento geológico</a:t>
            </a:r>
          </a:p>
          <a:p>
            <a:pPr lvl="1"/>
            <a:r>
              <a:rPr lang="sv-SE" altLang="sv-SE" sz="1200" dirty="0"/>
              <a:t>Pré-investigação geotécnica</a:t>
            </a:r>
          </a:p>
          <a:p>
            <a:pPr lvl="1"/>
            <a:r>
              <a:rPr lang="sv-SE" altLang="sv-SE" sz="1200" dirty="0"/>
              <a:t>Exploração mineral</a:t>
            </a:r>
            <a:endParaRPr lang="sv-SE" altLang="sv-SE" sz="200" dirty="0"/>
          </a:p>
          <a:p>
            <a:r>
              <a:rPr lang="pt-BR" altLang="sv-SE" sz="1400" dirty="0"/>
              <a:t>Baixa sensibilidade a interferências urbanas e ruído</a:t>
            </a:r>
            <a:r>
              <a:rPr lang="sv-SE" altLang="sv-SE" sz="1400" dirty="0"/>
              <a:t>;</a:t>
            </a:r>
          </a:p>
          <a:p>
            <a:endParaRPr lang="sv-SE" altLang="sv-SE" sz="200" dirty="0"/>
          </a:p>
          <a:p>
            <a:r>
              <a:rPr lang="pt-BR" altLang="sv-SE" sz="1400" dirty="0"/>
              <a:t>Adequado para monitoramento de longo prazo</a:t>
            </a:r>
            <a:r>
              <a:rPr lang="sv-SE" altLang="sv-SE" sz="1400" dirty="0"/>
              <a:t>: </a:t>
            </a:r>
          </a:p>
          <a:p>
            <a:pPr lvl="1"/>
            <a:r>
              <a:rPr lang="pt-BR" altLang="sv-SE" sz="1200" dirty="0"/>
              <a:t>Distribuição de água por lixiviação em depósitos de lixo</a:t>
            </a:r>
          </a:p>
          <a:p>
            <a:pPr lvl="1"/>
            <a:r>
              <a:rPr lang="pt-BR" altLang="sv-SE" sz="1200" dirty="0"/>
              <a:t>Vazamento de água em barragens</a:t>
            </a:r>
            <a:endParaRPr lang="sv-SE" altLang="sv-SE" sz="1400" dirty="0"/>
          </a:p>
        </p:txBody>
      </p:sp>
      <p:sp>
        <p:nvSpPr>
          <p:cNvPr id="5" name="Title 1">
            <a:extLst>
              <a:ext uri="{FF2B5EF4-FFF2-40B4-BE49-F238E27FC236}">
                <a16:creationId xmlns:a16="http://schemas.microsoft.com/office/drawing/2014/main" id="{9F778E77-94EB-497B-A162-4723D7F59363}"/>
              </a:ext>
            </a:extLst>
          </p:cNvPr>
          <p:cNvSpPr txBox="1">
            <a:spLocks/>
          </p:cNvSpPr>
          <p:nvPr/>
        </p:nvSpPr>
        <p:spPr>
          <a:xfrm>
            <a:off x="183931" y="607112"/>
            <a:ext cx="109728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a:solidFill>
                  <a:schemeClr val="tx1"/>
                </a:solidFill>
                <a:latin typeface="+mj-lt"/>
                <a:ea typeface="+mj-ea"/>
                <a:cs typeface="Arial"/>
              </a:defRPr>
            </a:lvl1pPr>
          </a:lstStyle>
          <a:p>
            <a:r>
              <a:rPr lang="sv-SE" altLang="sv-SE" sz="1800" dirty="0"/>
              <a:t>Método – </a:t>
            </a:r>
            <a:r>
              <a:rPr lang="sv-SE" sz="1800" dirty="0"/>
              <a:t>Imagem: </a:t>
            </a:r>
            <a:r>
              <a:rPr lang="sv-SE" altLang="sv-SE" sz="1800" dirty="0"/>
              <a:t>Vantagens </a:t>
            </a:r>
          </a:p>
        </p:txBody>
      </p:sp>
      <p:pic>
        <p:nvPicPr>
          <p:cNvPr id="6" name="Imagem 5">
            <a:extLst>
              <a:ext uri="{FF2B5EF4-FFF2-40B4-BE49-F238E27FC236}">
                <a16:creationId xmlns:a16="http://schemas.microsoft.com/office/drawing/2014/main" id="{79AC3BFE-54EE-47DA-8C97-46FBA93990EF}"/>
              </a:ext>
            </a:extLst>
          </p:cNvPr>
          <p:cNvPicPr>
            <a:picLocks noChangeAspect="1"/>
          </p:cNvPicPr>
          <p:nvPr/>
        </p:nvPicPr>
        <p:blipFill>
          <a:blip r:embed="rId2"/>
          <a:stretch>
            <a:fillRect/>
          </a:stretch>
        </p:blipFill>
        <p:spPr>
          <a:xfrm>
            <a:off x="8363046" y="1"/>
            <a:ext cx="697674" cy="593766"/>
          </a:xfrm>
          <a:prstGeom prst="rect">
            <a:avLst/>
          </a:prstGeom>
        </p:spPr>
      </p:pic>
    </p:spTree>
    <p:extLst>
      <p:ext uri="{BB962C8B-B14F-4D97-AF65-F5344CB8AC3E}">
        <p14:creationId xmlns:p14="http://schemas.microsoft.com/office/powerpoint/2010/main" val="313074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animEffect transition="in" filter="fade">
                                      <p:cBhvr>
                                        <p:cTn id="36" dur="500"/>
                                        <p:tgtEl>
                                          <p:spTgt spid="4">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animEffect transition="in" filter="fade">
                                      <p:cBhvr>
                                        <p:cTn id="39"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Mall_Guideline Geo">
  <a:themeElements>
    <a:clrScheme name="GuidelineGeo">
      <a:dk1>
        <a:sysClr val="windowText" lastClr="000000"/>
      </a:dk1>
      <a:lt1>
        <a:sysClr val="window" lastClr="FFFFFF"/>
      </a:lt1>
      <a:dk2>
        <a:srgbClr val="D64120"/>
      </a:dk2>
      <a:lt2>
        <a:srgbClr val="DDDEDD"/>
      </a:lt2>
      <a:accent1>
        <a:srgbClr val="D64120"/>
      </a:accent1>
      <a:accent2>
        <a:srgbClr val="DDDEDD"/>
      </a:accent2>
      <a:accent3>
        <a:srgbClr val="456499"/>
      </a:accent3>
      <a:accent4>
        <a:srgbClr val="E98D3C"/>
      </a:accent4>
      <a:accent5>
        <a:srgbClr val="007577"/>
      </a:accent5>
      <a:accent6>
        <a:srgbClr val="F79646"/>
      </a:accent6>
      <a:hlink>
        <a:srgbClr val="A2463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959038C983FC43A06524E0C8CC8A6E" ma:contentTypeVersion="0" ma:contentTypeDescription="Create a new document." ma:contentTypeScope="" ma:versionID="a47f20c1eaf3c08ecceb5a02a8231e5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25308BE-E491-4413-87E7-E8F24563C9B0}">
  <ds:schemaRefs>
    <ds:schemaRef ds:uri="http://schemas.microsoft.com/sharepoint/v3/contenttype/forms"/>
  </ds:schemaRefs>
</ds:datastoreItem>
</file>

<file path=customXml/itemProps2.xml><?xml version="1.0" encoding="utf-8"?>
<ds:datastoreItem xmlns:ds="http://schemas.openxmlformats.org/officeDocument/2006/customXml" ds:itemID="{9A03C05A-5D79-4C74-9BAC-267467BC3F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DA6DA61-525D-46FC-A3BA-F74C7805B18B}">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PPT Mall_Guideline Geo</Template>
  <TotalTime>14886</TotalTime>
  <Words>367</Words>
  <Application>Microsoft Office PowerPoint</Application>
  <PresentationFormat>Apresentação na tela (16:9)</PresentationFormat>
  <Paragraphs>58</Paragraphs>
  <Slides>10</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10</vt:i4>
      </vt:variant>
    </vt:vector>
  </HeadingPairs>
  <TitlesOfParts>
    <vt:vector size="15" baseType="lpstr">
      <vt:lpstr>Arial</vt:lpstr>
      <vt:lpstr>Calibri</vt:lpstr>
      <vt:lpstr>Cambria</vt:lpstr>
      <vt:lpstr>OCR B Std</vt:lpstr>
      <vt:lpstr>PPT Mall_Guideline Geo</vt:lpstr>
      <vt:lpstr>Apresentação do PowerPoint</vt:lpstr>
      <vt:lpstr>Terraloc Pro 2 ABEM</vt:lpstr>
      <vt:lpstr>Apresentação do PowerPoint</vt:lpstr>
      <vt:lpstr>Apresentação do PowerPoint</vt:lpstr>
      <vt:lpstr>WalkTEM + TX-60 ABEM</vt:lpstr>
      <vt:lpstr>Apresentação do PowerPoint</vt:lpstr>
      <vt:lpstr>Apresentação do PowerPoint</vt:lpstr>
      <vt:lpstr>Terrameter LS2 ABEM</vt:lpstr>
      <vt:lpstr>Apresentação do PowerPoint</vt:lpstr>
      <vt:lpstr>Apresentação do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Holm</dc:creator>
  <cp:lastModifiedBy>Rui Freitas RICITEC</cp:lastModifiedBy>
  <cp:revision>742</cp:revision>
  <dcterms:created xsi:type="dcterms:W3CDTF">2015-02-13T06:13:24Z</dcterms:created>
  <dcterms:modified xsi:type="dcterms:W3CDTF">2018-11-06T18:38:11Z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0x010100A4959038C983FC43A06524E0C8CC8A6E</vt:lpwstr>
  </property>
</Properties>
</file>